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6" r:id="rId3"/>
    <p:sldId id="264" r:id="rId4"/>
    <p:sldId id="265" r:id="rId5"/>
    <p:sldId id="260" r:id="rId6"/>
    <p:sldId id="258" r:id="rId7"/>
    <p:sldId id="262" r:id="rId8"/>
    <p:sldId id="263" r:id="rId9"/>
    <p:sldId id="261" r:id="rId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59" autoAdjust="0"/>
    <p:restoredTop sz="94660"/>
  </p:normalViewPr>
  <p:slideViewPr>
    <p:cSldViewPr>
      <p:cViewPr>
        <p:scale>
          <a:sx n="100" d="100"/>
          <a:sy n="100" d="100"/>
        </p:scale>
        <p:origin x="-1950" y="-6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8D23F16-985E-4A7A-A9CB-B9CC87CBF3B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A4F913-C315-4DD5-89A9-891C9432E110}" type="slidenum">
              <a:rPr lang="en-US"/>
              <a:pPr/>
              <a:t>1</a:t>
            </a:fld>
            <a:endParaRPr 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98A8E3-D9D5-4575-8447-4A92F026B677}" type="slidenum">
              <a:rPr lang="en-US"/>
              <a:pPr/>
              <a:t>3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Horizontal Drilling means exploiting fractures.</a:t>
            </a:r>
          </a:p>
          <a:p>
            <a:r>
              <a:rPr lang="en-US"/>
              <a:t>Explain Anisotropy:  The reason for directional drilling.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529B3D-8E6C-46F5-8D3A-0772F8518E69}" type="slidenum">
              <a:rPr lang="en-US"/>
              <a:pPr/>
              <a:t>4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ECE86E-B535-4D80-AE68-6CD531EAB01F}" type="slidenum">
              <a:rPr lang="en-US"/>
              <a:pPr/>
              <a:t>5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3DAEB6-8ADA-4EA3-8EDD-DF2A4582B999}" type="slidenum">
              <a:rPr lang="en-US"/>
              <a:pPr/>
              <a:t>6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166391-E7FF-4F76-82AA-3F853503DFE5}" type="slidenum">
              <a:rPr lang="en-US"/>
              <a:pPr/>
              <a:t>7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Anyone from Cornell….  I would be glad to take you on a day trip through the geology in the vicinity of Ithaca because the story of the J1 play can be clearly demonstrated in that area.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584A89-F25B-4D8B-BA9B-8E58BE05153D}" type="slidenum">
              <a:rPr lang="en-US"/>
              <a:pPr/>
              <a:t>8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549D6A-FB9A-4BE8-B510-6EF755576814}" type="slidenum">
              <a:rPr lang="en-US"/>
              <a:pPr/>
              <a:t>9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31A1D0-F14A-4C70-9884-A50FB6C121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5BFBB-7D78-41A9-801A-FD45B4893D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4801D2-3D7B-4BCF-9E0E-1E001AECEC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0B72D7-7E0F-40FB-A130-2836633587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E73948-B46F-4E87-9AE0-D7054416E8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3C5047-7993-43B6-9D3E-F9936F8413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2147E-44EB-4AC2-86AF-FC7DD655A2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C3857-2C24-4E5E-AB24-940859B321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4BAE97-FE71-4845-B237-8B6779D526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F3F8B0-62FF-468C-BE30-8D3F341F6C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A3398A-7228-43A4-B2ED-E76730740F8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46EABF9-AF5C-44E3-8EC2-24C5A27190C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762000" y="4800600"/>
            <a:ext cx="8001000" cy="10668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000">
                <a:solidFill>
                  <a:schemeClr val="tx2"/>
                </a:solidFill>
                <a:latin typeface="Times New Roman" pitchFamily="18" charset="0"/>
              </a:rPr>
              <a:t>12. Fracture Development vs. TOC</a:t>
            </a:r>
            <a:endParaRPr lang="en-US" sz="2800" baseline="3000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7" name="Picture 6" descr="ABBSG 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304800"/>
            <a:ext cx="3962400" cy="42818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533400"/>
            <a:ext cx="6400800" cy="1143000"/>
          </a:xfrm>
        </p:spPr>
        <p:txBody>
          <a:bodyPr>
            <a:noAutofit/>
          </a:bodyPr>
          <a:lstStyle/>
          <a:p>
            <a:pPr algn="r"/>
            <a:r>
              <a:rPr lang="en-US" sz="6000" dirty="0" smtClean="0">
                <a:latin typeface="Comic Sans MS" pitchFamily="66" charset="0"/>
              </a:rPr>
              <a:t>An Industrial Affiliates Group</a:t>
            </a:r>
            <a:endParaRPr lang="en-US" sz="60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426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To assist in the development of the emerging gas play in the Devonian black shale basin of Pennsylvania and New York.</a:t>
            </a:r>
          </a:p>
          <a:p>
            <a:r>
              <a:rPr lang="en-US" dirty="0" smtClean="0"/>
              <a:t>All data including figures and maps that come with this collection of slides is proprietary and for the exclusive internal use of members of the ABBSG affiliates group.  </a:t>
            </a:r>
          </a:p>
        </p:txBody>
      </p:sp>
      <p:pic>
        <p:nvPicPr>
          <p:cNvPr id="4" name="Picture 3" descr="ABBSG 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"/>
            <a:ext cx="1903895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8" name="Picture 4" descr="100_12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2286000" y="6172200"/>
            <a:ext cx="6096000" cy="4953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Comic Sans MS" pitchFamily="66" charset="0"/>
              </a:rPr>
              <a:t>Marcellus (Appalachian Plateau, NY)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7543800" y="5562600"/>
            <a:ext cx="1371600" cy="2841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FFFF00"/>
                </a:solidFill>
                <a:latin typeface="Times New Roman" pitchFamily="18" charset="0"/>
              </a:rPr>
              <a:t>Photo:  Gary Lash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6934200" y="381000"/>
            <a:ext cx="1752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latin typeface="Comic Sans MS" pitchFamily="66" charset="0"/>
              </a:rPr>
              <a:t>Looking WSW Leroy, New York</a:t>
            </a:r>
          </a:p>
        </p:txBody>
      </p:sp>
      <p:grpSp>
        <p:nvGrpSpPr>
          <p:cNvPr id="21512" name="Group 8"/>
          <p:cNvGrpSpPr>
            <a:grpSpLocks/>
          </p:cNvGrpSpPr>
          <p:nvPr/>
        </p:nvGrpSpPr>
        <p:grpSpPr bwMode="auto">
          <a:xfrm>
            <a:off x="3200400" y="2667000"/>
            <a:ext cx="609600" cy="533400"/>
            <a:chOff x="3307" y="1737"/>
            <a:chExt cx="384" cy="336"/>
          </a:xfrm>
        </p:grpSpPr>
        <p:sp>
          <p:nvSpPr>
            <p:cNvPr id="21513" name="Oval 9"/>
            <p:cNvSpPr>
              <a:spLocks noChangeArrowheads="1"/>
            </p:cNvSpPr>
            <p:nvPr/>
          </p:nvSpPr>
          <p:spPr bwMode="auto">
            <a:xfrm>
              <a:off x="3312" y="1776"/>
              <a:ext cx="288" cy="288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4" name="Text Box 10"/>
            <p:cNvSpPr txBox="1">
              <a:spLocks noChangeArrowheads="1"/>
            </p:cNvSpPr>
            <p:nvPr/>
          </p:nvSpPr>
          <p:spPr bwMode="auto">
            <a:xfrm>
              <a:off x="3307" y="1737"/>
              <a:ext cx="384" cy="33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/>
            <a:p>
              <a:pPr marL="342900" indent="-342900">
                <a:spcBef>
                  <a:spcPct val="50000"/>
                </a:spcBef>
              </a:pPr>
              <a:r>
                <a:rPr lang="en-US" sz="2400" b="1">
                  <a:solidFill>
                    <a:schemeClr val="bg1"/>
                  </a:solidFill>
                </a:rPr>
                <a:t>J</a:t>
              </a:r>
              <a:r>
                <a:rPr lang="en-US" sz="2400" b="1" baseline="-250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515" name="Group 11"/>
          <p:cNvGrpSpPr>
            <a:grpSpLocks/>
          </p:cNvGrpSpPr>
          <p:nvPr/>
        </p:nvGrpSpPr>
        <p:grpSpPr bwMode="auto">
          <a:xfrm>
            <a:off x="5105400" y="2514600"/>
            <a:ext cx="609600" cy="533400"/>
            <a:chOff x="3307" y="1737"/>
            <a:chExt cx="384" cy="336"/>
          </a:xfrm>
        </p:grpSpPr>
        <p:sp>
          <p:nvSpPr>
            <p:cNvPr id="21516" name="Oval 12"/>
            <p:cNvSpPr>
              <a:spLocks noChangeArrowheads="1"/>
            </p:cNvSpPr>
            <p:nvPr/>
          </p:nvSpPr>
          <p:spPr bwMode="auto">
            <a:xfrm>
              <a:off x="3312" y="1776"/>
              <a:ext cx="288" cy="288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7" name="Text Box 13"/>
            <p:cNvSpPr txBox="1">
              <a:spLocks noChangeArrowheads="1"/>
            </p:cNvSpPr>
            <p:nvPr/>
          </p:nvSpPr>
          <p:spPr bwMode="auto">
            <a:xfrm>
              <a:off x="3307" y="1737"/>
              <a:ext cx="384" cy="33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/>
            <a:p>
              <a:pPr marL="342900" indent="-342900">
                <a:spcBef>
                  <a:spcPct val="50000"/>
                </a:spcBef>
              </a:pPr>
              <a:r>
                <a:rPr lang="en-US" sz="2400" b="1">
                  <a:solidFill>
                    <a:schemeClr val="bg1"/>
                  </a:solidFill>
                </a:rPr>
                <a:t>J</a:t>
              </a:r>
              <a:r>
                <a:rPr lang="en-US" sz="2400" b="1" baseline="-250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518" name="Group 14"/>
          <p:cNvGrpSpPr>
            <a:grpSpLocks/>
          </p:cNvGrpSpPr>
          <p:nvPr/>
        </p:nvGrpSpPr>
        <p:grpSpPr bwMode="auto">
          <a:xfrm>
            <a:off x="914400" y="4191000"/>
            <a:ext cx="762000" cy="609600"/>
            <a:chOff x="1584" y="192"/>
            <a:chExt cx="480" cy="384"/>
          </a:xfrm>
        </p:grpSpPr>
        <p:sp>
          <p:nvSpPr>
            <p:cNvPr id="21519" name="Oval 15"/>
            <p:cNvSpPr>
              <a:spLocks noChangeArrowheads="1"/>
            </p:cNvSpPr>
            <p:nvPr/>
          </p:nvSpPr>
          <p:spPr bwMode="auto">
            <a:xfrm>
              <a:off x="1584" y="240"/>
              <a:ext cx="288" cy="28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0" name="Text Box 16"/>
            <p:cNvSpPr txBox="1">
              <a:spLocks noChangeArrowheads="1"/>
            </p:cNvSpPr>
            <p:nvPr/>
          </p:nvSpPr>
          <p:spPr bwMode="auto">
            <a:xfrm>
              <a:off x="1584" y="192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/>
            <a:p>
              <a:pPr marL="342900" indent="-342900">
                <a:spcBef>
                  <a:spcPct val="50000"/>
                </a:spcBef>
              </a:pPr>
              <a:r>
                <a:rPr lang="en-US" sz="2400" b="1">
                  <a:solidFill>
                    <a:schemeClr val="bg1"/>
                  </a:solidFill>
                </a:rPr>
                <a:t>J</a:t>
              </a:r>
              <a:r>
                <a:rPr lang="en-US" sz="2400" b="1" baseline="-2500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21521" name="Oval 17"/>
          <p:cNvSpPr>
            <a:spLocks noChangeArrowheads="1"/>
          </p:cNvSpPr>
          <p:nvPr/>
        </p:nvSpPr>
        <p:spPr bwMode="auto">
          <a:xfrm>
            <a:off x="3657600" y="4419600"/>
            <a:ext cx="990600" cy="533400"/>
          </a:xfrm>
          <a:prstGeom prst="ellipse">
            <a:avLst/>
          </a:prstGeom>
          <a:noFill/>
          <a:ln w="57150">
            <a:solidFill>
              <a:srgbClr val="FF33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522" name="Line 18"/>
          <p:cNvSpPr>
            <a:spLocks noChangeShapeType="1"/>
          </p:cNvSpPr>
          <p:nvPr/>
        </p:nvSpPr>
        <p:spPr bwMode="auto">
          <a:xfrm flipV="1">
            <a:off x="4343400" y="4572000"/>
            <a:ext cx="685800" cy="76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23" name="Line 19"/>
          <p:cNvSpPr>
            <a:spLocks noChangeShapeType="1"/>
          </p:cNvSpPr>
          <p:nvPr/>
        </p:nvSpPr>
        <p:spPr bwMode="auto">
          <a:xfrm>
            <a:off x="6705600" y="426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24" name="Text Box 20"/>
          <p:cNvSpPr txBox="1">
            <a:spLocks noChangeArrowheads="1"/>
          </p:cNvSpPr>
          <p:nvPr/>
        </p:nvSpPr>
        <p:spPr bwMode="auto">
          <a:xfrm>
            <a:off x="3505200" y="5029200"/>
            <a:ext cx="1219200" cy="28733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1"/>
              <a:t>matrix porosity</a:t>
            </a:r>
          </a:p>
        </p:txBody>
      </p:sp>
      <p:sp>
        <p:nvSpPr>
          <p:cNvPr id="21525" name="Line 21"/>
          <p:cNvSpPr>
            <a:spLocks noChangeShapeType="1"/>
          </p:cNvSpPr>
          <p:nvPr/>
        </p:nvSpPr>
        <p:spPr bwMode="auto">
          <a:xfrm>
            <a:off x="5029200" y="4114800"/>
            <a:ext cx="228600" cy="8382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26" name="Line 22"/>
          <p:cNvSpPr>
            <a:spLocks noChangeShapeType="1"/>
          </p:cNvSpPr>
          <p:nvPr/>
        </p:nvSpPr>
        <p:spPr bwMode="auto">
          <a:xfrm flipH="1">
            <a:off x="3048000" y="4114800"/>
            <a:ext cx="228600" cy="9906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27" name="Line 23"/>
          <p:cNvSpPr>
            <a:spLocks noChangeShapeType="1"/>
          </p:cNvSpPr>
          <p:nvPr/>
        </p:nvSpPr>
        <p:spPr bwMode="auto">
          <a:xfrm flipH="1">
            <a:off x="3200400" y="4724400"/>
            <a:ext cx="685800" cy="76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1528" name="Group 24"/>
          <p:cNvGrpSpPr>
            <a:grpSpLocks/>
          </p:cNvGrpSpPr>
          <p:nvPr/>
        </p:nvGrpSpPr>
        <p:grpSpPr bwMode="auto">
          <a:xfrm>
            <a:off x="5638800" y="2514600"/>
            <a:ext cx="609600" cy="533400"/>
            <a:chOff x="3307" y="1737"/>
            <a:chExt cx="384" cy="336"/>
          </a:xfrm>
        </p:grpSpPr>
        <p:sp>
          <p:nvSpPr>
            <p:cNvPr id="21529" name="Oval 25"/>
            <p:cNvSpPr>
              <a:spLocks noChangeArrowheads="1"/>
            </p:cNvSpPr>
            <p:nvPr/>
          </p:nvSpPr>
          <p:spPr bwMode="auto">
            <a:xfrm>
              <a:off x="3312" y="1776"/>
              <a:ext cx="288" cy="288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0" name="Text Box 26"/>
            <p:cNvSpPr txBox="1">
              <a:spLocks noChangeArrowheads="1"/>
            </p:cNvSpPr>
            <p:nvPr/>
          </p:nvSpPr>
          <p:spPr bwMode="auto">
            <a:xfrm>
              <a:off x="3307" y="1737"/>
              <a:ext cx="384" cy="33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/>
            <a:p>
              <a:pPr marL="342900" indent="-342900">
                <a:spcBef>
                  <a:spcPct val="50000"/>
                </a:spcBef>
              </a:pPr>
              <a:r>
                <a:rPr lang="en-US" sz="2400" b="1">
                  <a:solidFill>
                    <a:schemeClr val="bg1"/>
                  </a:solidFill>
                </a:rPr>
                <a:t>J</a:t>
              </a:r>
              <a:r>
                <a:rPr lang="en-US" sz="2400" b="1" baseline="-250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531" name="Group 27"/>
          <p:cNvGrpSpPr>
            <a:grpSpLocks/>
          </p:cNvGrpSpPr>
          <p:nvPr/>
        </p:nvGrpSpPr>
        <p:grpSpPr bwMode="auto">
          <a:xfrm>
            <a:off x="6477000" y="2362200"/>
            <a:ext cx="609600" cy="533400"/>
            <a:chOff x="3307" y="1737"/>
            <a:chExt cx="384" cy="336"/>
          </a:xfrm>
        </p:grpSpPr>
        <p:sp>
          <p:nvSpPr>
            <p:cNvPr id="21532" name="Oval 28"/>
            <p:cNvSpPr>
              <a:spLocks noChangeArrowheads="1"/>
            </p:cNvSpPr>
            <p:nvPr/>
          </p:nvSpPr>
          <p:spPr bwMode="auto">
            <a:xfrm>
              <a:off x="3312" y="1776"/>
              <a:ext cx="288" cy="288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3" name="Text Box 29"/>
            <p:cNvSpPr txBox="1">
              <a:spLocks noChangeArrowheads="1"/>
            </p:cNvSpPr>
            <p:nvPr/>
          </p:nvSpPr>
          <p:spPr bwMode="auto">
            <a:xfrm>
              <a:off x="3307" y="1737"/>
              <a:ext cx="384" cy="33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/>
            <a:p>
              <a:pPr marL="342900" indent="-342900">
                <a:spcBef>
                  <a:spcPct val="50000"/>
                </a:spcBef>
              </a:pPr>
              <a:r>
                <a:rPr lang="en-US" sz="2400" b="1">
                  <a:solidFill>
                    <a:schemeClr val="bg1"/>
                  </a:solidFill>
                </a:rPr>
                <a:t>J</a:t>
              </a:r>
              <a:r>
                <a:rPr lang="en-US" sz="2400" b="1" baseline="-250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534" name="Group 30"/>
          <p:cNvGrpSpPr>
            <a:grpSpLocks/>
          </p:cNvGrpSpPr>
          <p:nvPr/>
        </p:nvGrpSpPr>
        <p:grpSpPr bwMode="auto">
          <a:xfrm>
            <a:off x="7239000" y="2286000"/>
            <a:ext cx="609600" cy="533400"/>
            <a:chOff x="3307" y="1737"/>
            <a:chExt cx="384" cy="336"/>
          </a:xfrm>
        </p:grpSpPr>
        <p:sp>
          <p:nvSpPr>
            <p:cNvPr id="21535" name="Oval 31"/>
            <p:cNvSpPr>
              <a:spLocks noChangeArrowheads="1"/>
            </p:cNvSpPr>
            <p:nvPr/>
          </p:nvSpPr>
          <p:spPr bwMode="auto">
            <a:xfrm>
              <a:off x="3312" y="1776"/>
              <a:ext cx="288" cy="288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6" name="Text Box 32"/>
            <p:cNvSpPr txBox="1">
              <a:spLocks noChangeArrowheads="1"/>
            </p:cNvSpPr>
            <p:nvPr/>
          </p:nvSpPr>
          <p:spPr bwMode="auto">
            <a:xfrm>
              <a:off x="3307" y="1737"/>
              <a:ext cx="384" cy="33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/>
            <a:p>
              <a:pPr marL="342900" indent="-342900">
                <a:spcBef>
                  <a:spcPct val="50000"/>
                </a:spcBef>
              </a:pPr>
              <a:r>
                <a:rPr lang="en-US" sz="2400" b="1">
                  <a:solidFill>
                    <a:schemeClr val="bg1"/>
                  </a:solidFill>
                </a:rPr>
                <a:t>J</a:t>
              </a:r>
              <a:r>
                <a:rPr lang="en-US" sz="2400" b="1" baseline="-250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537" name="Group 33"/>
          <p:cNvGrpSpPr>
            <a:grpSpLocks/>
          </p:cNvGrpSpPr>
          <p:nvPr/>
        </p:nvGrpSpPr>
        <p:grpSpPr bwMode="auto">
          <a:xfrm>
            <a:off x="4419600" y="2514600"/>
            <a:ext cx="609600" cy="533400"/>
            <a:chOff x="3307" y="1737"/>
            <a:chExt cx="384" cy="336"/>
          </a:xfrm>
        </p:grpSpPr>
        <p:sp>
          <p:nvSpPr>
            <p:cNvPr id="21538" name="Oval 34"/>
            <p:cNvSpPr>
              <a:spLocks noChangeArrowheads="1"/>
            </p:cNvSpPr>
            <p:nvPr/>
          </p:nvSpPr>
          <p:spPr bwMode="auto">
            <a:xfrm>
              <a:off x="3312" y="1776"/>
              <a:ext cx="288" cy="288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9" name="Text Box 35"/>
            <p:cNvSpPr txBox="1">
              <a:spLocks noChangeArrowheads="1"/>
            </p:cNvSpPr>
            <p:nvPr/>
          </p:nvSpPr>
          <p:spPr bwMode="auto">
            <a:xfrm>
              <a:off x="3307" y="1737"/>
              <a:ext cx="384" cy="33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/>
            <a:p>
              <a:pPr marL="342900" indent="-342900">
                <a:spcBef>
                  <a:spcPct val="50000"/>
                </a:spcBef>
              </a:pPr>
              <a:r>
                <a:rPr lang="en-US" sz="2400" b="1">
                  <a:solidFill>
                    <a:schemeClr val="bg1"/>
                  </a:solidFill>
                </a:rPr>
                <a:t>J</a:t>
              </a:r>
              <a:r>
                <a:rPr lang="en-US" sz="2400" b="1" baseline="-250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540" name="Group 36"/>
          <p:cNvGrpSpPr>
            <a:grpSpLocks/>
          </p:cNvGrpSpPr>
          <p:nvPr/>
        </p:nvGrpSpPr>
        <p:grpSpPr bwMode="auto">
          <a:xfrm>
            <a:off x="3886200" y="2590800"/>
            <a:ext cx="609600" cy="533400"/>
            <a:chOff x="3307" y="1737"/>
            <a:chExt cx="384" cy="336"/>
          </a:xfrm>
        </p:grpSpPr>
        <p:sp>
          <p:nvSpPr>
            <p:cNvPr id="21541" name="Oval 37"/>
            <p:cNvSpPr>
              <a:spLocks noChangeArrowheads="1"/>
            </p:cNvSpPr>
            <p:nvPr/>
          </p:nvSpPr>
          <p:spPr bwMode="auto">
            <a:xfrm>
              <a:off x="3312" y="1776"/>
              <a:ext cx="288" cy="288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2" name="Text Box 38"/>
            <p:cNvSpPr txBox="1">
              <a:spLocks noChangeArrowheads="1"/>
            </p:cNvSpPr>
            <p:nvPr/>
          </p:nvSpPr>
          <p:spPr bwMode="auto">
            <a:xfrm>
              <a:off x="3307" y="1737"/>
              <a:ext cx="384" cy="33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/>
            <a:p>
              <a:pPr marL="342900" indent="-342900">
                <a:spcBef>
                  <a:spcPct val="50000"/>
                </a:spcBef>
              </a:pPr>
              <a:r>
                <a:rPr lang="en-US" sz="2400" b="1">
                  <a:solidFill>
                    <a:schemeClr val="bg1"/>
                  </a:solidFill>
                </a:rPr>
                <a:t>J</a:t>
              </a:r>
              <a:r>
                <a:rPr lang="en-US" sz="2400" b="1" baseline="-250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543" name="Group 39"/>
          <p:cNvGrpSpPr>
            <a:grpSpLocks/>
          </p:cNvGrpSpPr>
          <p:nvPr/>
        </p:nvGrpSpPr>
        <p:grpSpPr bwMode="auto">
          <a:xfrm>
            <a:off x="3352800" y="5562600"/>
            <a:ext cx="762000" cy="609600"/>
            <a:chOff x="1584" y="192"/>
            <a:chExt cx="480" cy="384"/>
          </a:xfrm>
        </p:grpSpPr>
        <p:sp>
          <p:nvSpPr>
            <p:cNvPr id="21544" name="Oval 40"/>
            <p:cNvSpPr>
              <a:spLocks noChangeArrowheads="1"/>
            </p:cNvSpPr>
            <p:nvPr/>
          </p:nvSpPr>
          <p:spPr bwMode="auto">
            <a:xfrm>
              <a:off x="1584" y="240"/>
              <a:ext cx="288" cy="28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5" name="Text Box 41"/>
            <p:cNvSpPr txBox="1">
              <a:spLocks noChangeArrowheads="1"/>
            </p:cNvSpPr>
            <p:nvPr/>
          </p:nvSpPr>
          <p:spPr bwMode="auto">
            <a:xfrm>
              <a:off x="1584" y="192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/>
            <a:p>
              <a:pPr marL="342900" indent="-342900">
                <a:spcBef>
                  <a:spcPct val="50000"/>
                </a:spcBef>
              </a:pPr>
              <a:r>
                <a:rPr lang="en-US" sz="2400" b="1">
                  <a:solidFill>
                    <a:schemeClr val="bg1"/>
                  </a:solidFill>
                </a:rPr>
                <a:t>J</a:t>
              </a:r>
              <a:r>
                <a:rPr lang="en-US" sz="2400" b="1" baseline="-250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1546" name="Group 42"/>
          <p:cNvGrpSpPr>
            <a:grpSpLocks/>
          </p:cNvGrpSpPr>
          <p:nvPr/>
        </p:nvGrpSpPr>
        <p:grpSpPr bwMode="auto">
          <a:xfrm>
            <a:off x="152400" y="3581400"/>
            <a:ext cx="762000" cy="609600"/>
            <a:chOff x="1584" y="192"/>
            <a:chExt cx="480" cy="384"/>
          </a:xfrm>
        </p:grpSpPr>
        <p:sp>
          <p:nvSpPr>
            <p:cNvPr id="21547" name="Oval 43"/>
            <p:cNvSpPr>
              <a:spLocks noChangeArrowheads="1"/>
            </p:cNvSpPr>
            <p:nvPr/>
          </p:nvSpPr>
          <p:spPr bwMode="auto">
            <a:xfrm>
              <a:off x="1584" y="240"/>
              <a:ext cx="288" cy="28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8" name="Text Box 44"/>
            <p:cNvSpPr txBox="1">
              <a:spLocks noChangeArrowheads="1"/>
            </p:cNvSpPr>
            <p:nvPr/>
          </p:nvSpPr>
          <p:spPr bwMode="auto">
            <a:xfrm>
              <a:off x="1584" y="192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/>
            <a:p>
              <a:pPr marL="342900" indent="-342900">
                <a:spcBef>
                  <a:spcPct val="50000"/>
                </a:spcBef>
              </a:pPr>
              <a:r>
                <a:rPr lang="en-US" sz="2400" b="1">
                  <a:solidFill>
                    <a:schemeClr val="bg1"/>
                  </a:solidFill>
                </a:rPr>
                <a:t>J</a:t>
              </a:r>
              <a:r>
                <a:rPr lang="en-US" sz="2400" b="1" baseline="-2500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21549" name="Text Box 45"/>
          <p:cNvSpPr txBox="1">
            <a:spLocks noChangeArrowheads="1"/>
          </p:cNvSpPr>
          <p:nvPr/>
        </p:nvSpPr>
        <p:spPr bwMode="auto">
          <a:xfrm rot="-4580462">
            <a:off x="2047082" y="4963318"/>
            <a:ext cx="1371600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i="1"/>
              <a:t>fracture porosity</a:t>
            </a:r>
          </a:p>
        </p:txBody>
      </p:sp>
      <p:sp>
        <p:nvSpPr>
          <p:cNvPr id="21550" name="Text Box 46"/>
          <p:cNvSpPr txBox="1">
            <a:spLocks noChangeArrowheads="1"/>
          </p:cNvSpPr>
          <p:nvPr/>
        </p:nvSpPr>
        <p:spPr bwMode="auto">
          <a:xfrm>
            <a:off x="762000" y="609600"/>
            <a:ext cx="4495800" cy="9445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The Marcellus is a fractured reservoir!</a:t>
            </a:r>
            <a:r>
              <a:rPr lang="en-US"/>
              <a:t> Fractures allow for connectivity between matrix porosity and the well bore.</a:t>
            </a:r>
          </a:p>
        </p:txBody>
      </p:sp>
      <p:sp>
        <p:nvSpPr>
          <p:cNvPr id="21551" name="Line 47"/>
          <p:cNvSpPr>
            <a:spLocks noChangeShapeType="1"/>
          </p:cNvSpPr>
          <p:nvPr/>
        </p:nvSpPr>
        <p:spPr bwMode="auto">
          <a:xfrm flipH="1">
            <a:off x="3429000" y="3124200"/>
            <a:ext cx="22225" cy="198438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52" name="Line 48"/>
          <p:cNvSpPr>
            <a:spLocks noChangeShapeType="1"/>
          </p:cNvSpPr>
          <p:nvPr/>
        </p:nvSpPr>
        <p:spPr bwMode="auto">
          <a:xfrm>
            <a:off x="3810000" y="3048000"/>
            <a:ext cx="0" cy="152400"/>
          </a:xfrm>
          <a:prstGeom prst="line">
            <a:avLst/>
          </a:prstGeom>
          <a:noFill/>
          <a:ln w="28575">
            <a:solidFill>
              <a:srgbClr val="00CC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53" name="Line 49"/>
          <p:cNvSpPr>
            <a:spLocks noChangeShapeType="1"/>
          </p:cNvSpPr>
          <p:nvPr/>
        </p:nvSpPr>
        <p:spPr bwMode="auto">
          <a:xfrm>
            <a:off x="4114800" y="3200400"/>
            <a:ext cx="0" cy="76200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54" name="Line 50"/>
          <p:cNvSpPr>
            <a:spLocks noChangeShapeType="1"/>
          </p:cNvSpPr>
          <p:nvPr/>
        </p:nvSpPr>
        <p:spPr bwMode="auto">
          <a:xfrm>
            <a:off x="4648200" y="2987675"/>
            <a:ext cx="76200" cy="228600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55" name="Line 51"/>
          <p:cNvSpPr>
            <a:spLocks noChangeShapeType="1"/>
          </p:cNvSpPr>
          <p:nvPr/>
        </p:nvSpPr>
        <p:spPr bwMode="auto">
          <a:xfrm>
            <a:off x="4953000" y="3048000"/>
            <a:ext cx="304800" cy="685800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56" name="Line 52"/>
          <p:cNvSpPr>
            <a:spLocks noChangeShapeType="1"/>
          </p:cNvSpPr>
          <p:nvPr/>
        </p:nvSpPr>
        <p:spPr bwMode="auto">
          <a:xfrm>
            <a:off x="5410200" y="3276600"/>
            <a:ext cx="206375" cy="334963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57" name="Line 53"/>
          <p:cNvSpPr>
            <a:spLocks noChangeShapeType="1"/>
          </p:cNvSpPr>
          <p:nvPr/>
        </p:nvSpPr>
        <p:spPr bwMode="auto">
          <a:xfrm>
            <a:off x="5867400" y="3048000"/>
            <a:ext cx="266700" cy="334963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58" name="Line 54"/>
          <p:cNvSpPr>
            <a:spLocks noChangeShapeType="1"/>
          </p:cNvSpPr>
          <p:nvPr/>
        </p:nvSpPr>
        <p:spPr bwMode="auto">
          <a:xfrm>
            <a:off x="6172200" y="2743200"/>
            <a:ext cx="266700" cy="334963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59" name="Line 55"/>
          <p:cNvSpPr>
            <a:spLocks noChangeShapeType="1"/>
          </p:cNvSpPr>
          <p:nvPr/>
        </p:nvSpPr>
        <p:spPr bwMode="auto">
          <a:xfrm>
            <a:off x="6781800" y="2743200"/>
            <a:ext cx="266700" cy="334963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60" name="Line 56"/>
          <p:cNvSpPr>
            <a:spLocks noChangeShapeType="1"/>
          </p:cNvSpPr>
          <p:nvPr/>
        </p:nvSpPr>
        <p:spPr bwMode="auto">
          <a:xfrm>
            <a:off x="7467600" y="2667000"/>
            <a:ext cx="266700" cy="334963"/>
          </a:xfrm>
          <a:prstGeom prst="line">
            <a:avLst/>
          </a:prstGeom>
          <a:noFill/>
          <a:ln w="19050">
            <a:solidFill>
              <a:srgbClr val="00CC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61" name="Line 57"/>
          <p:cNvSpPr>
            <a:spLocks noChangeShapeType="1"/>
          </p:cNvSpPr>
          <p:nvPr/>
        </p:nvSpPr>
        <p:spPr bwMode="auto">
          <a:xfrm flipH="1">
            <a:off x="4106863" y="3048000"/>
            <a:ext cx="7937" cy="198438"/>
          </a:xfrm>
          <a:prstGeom prst="line">
            <a:avLst/>
          </a:prstGeom>
          <a:noFill/>
          <a:ln w="9525">
            <a:solidFill>
              <a:srgbClr val="00CC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62" name="Line 58"/>
          <p:cNvSpPr>
            <a:spLocks noChangeShapeType="1"/>
          </p:cNvSpPr>
          <p:nvPr/>
        </p:nvSpPr>
        <p:spPr bwMode="auto">
          <a:xfrm flipV="1">
            <a:off x="3886200" y="5791200"/>
            <a:ext cx="533400" cy="76200"/>
          </a:xfrm>
          <a:prstGeom prst="line">
            <a:avLst/>
          </a:prstGeom>
          <a:noFill/>
          <a:ln w="19050">
            <a:solidFill>
              <a:srgbClr val="FF99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63" name="Line 59"/>
          <p:cNvSpPr>
            <a:spLocks noChangeShapeType="1"/>
          </p:cNvSpPr>
          <p:nvPr/>
        </p:nvSpPr>
        <p:spPr bwMode="auto">
          <a:xfrm flipV="1">
            <a:off x="1447800" y="4441825"/>
            <a:ext cx="411163" cy="53975"/>
          </a:xfrm>
          <a:prstGeom prst="line">
            <a:avLst/>
          </a:prstGeom>
          <a:noFill/>
          <a:ln w="19050">
            <a:solidFill>
              <a:srgbClr val="FF99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564" name="Line 60"/>
          <p:cNvSpPr>
            <a:spLocks noChangeShapeType="1"/>
          </p:cNvSpPr>
          <p:nvPr/>
        </p:nvSpPr>
        <p:spPr bwMode="auto">
          <a:xfrm flipV="1">
            <a:off x="609600" y="4038600"/>
            <a:ext cx="411163" cy="53975"/>
          </a:xfrm>
          <a:prstGeom prst="line">
            <a:avLst/>
          </a:prstGeom>
          <a:noFill/>
          <a:ln w="19050">
            <a:solidFill>
              <a:srgbClr val="FF99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15963"/>
          </a:xfrm>
        </p:spPr>
        <p:txBody>
          <a:bodyPr/>
          <a:lstStyle/>
          <a:p>
            <a:r>
              <a:rPr lang="en-US" sz="3200"/>
              <a:t>Fracture density: Devonian black shale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6" name="Picture 4" descr="Figure 04 (color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38200"/>
            <a:ext cx="7680325" cy="5541963"/>
          </a:xfrm>
          <a:prstGeom prst="rect">
            <a:avLst/>
          </a:prstGeom>
          <a:noFill/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279525" y="6278563"/>
            <a:ext cx="2438400" cy="395287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omic Sans MS" pitchFamily="66" charset="0"/>
              </a:rPr>
              <a:t>south of Buffalo, NY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257800" y="5638800"/>
            <a:ext cx="2362200" cy="395288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omic Sans MS" pitchFamily="66" charset="0"/>
              </a:rPr>
              <a:t>north of Ithaca, NY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762000" y="1219200"/>
            <a:ext cx="914400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/>
              <a:t>high density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724400" y="2971800"/>
            <a:ext cx="914400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/>
              <a:t>high density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3124200" y="1219200"/>
            <a:ext cx="914400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/>
              <a:t>low density</a:t>
            </a: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7086600" y="2971800"/>
            <a:ext cx="914400" cy="25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/>
              <a:t>low density</a:t>
            </a:r>
          </a:p>
        </p:txBody>
      </p:sp>
      <p:grpSp>
        <p:nvGrpSpPr>
          <p:cNvPr id="23563" name="Group 11"/>
          <p:cNvGrpSpPr>
            <a:grpSpLocks/>
          </p:cNvGrpSpPr>
          <p:nvPr/>
        </p:nvGrpSpPr>
        <p:grpSpPr bwMode="auto">
          <a:xfrm>
            <a:off x="228600" y="4800600"/>
            <a:ext cx="609600" cy="533400"/>
            <a:chOff x="3307" y="1737"/>
            <a:chExt cx="384" cy="336"/>
          </a:xfrm>
        </p:grpSpPr>
        <p:sp>
          <p:nvSpPr>
            <p:cNvPr id="23564" name="Oval 12"/>
            <p:cNvSpPr>
              <a:spLocks noChangeArrowheads="1"/>
            </p:cNvSpPr>
            <p:nvPr/>
          </p:nvSpPr>
          <p:spPr bwMode="auto">
            <a:xfrm>
              <a:off x="3312" y="1776"/>
              <a:ext cx="288" cy="288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5" name="Text Box 13"/>
            <p:cNvSpPr txBox="1">
              <a:spLocks noChangeArrowheads="1"/>
            </p:cNvSpPr>
            <p:nvPr/>
          </p:nvSpPr>
          <p:spPr bwMode="auto">
            <a:xfrm>
              <a:off x="3307" y="1737"/>
              <a:ext cx="384" cy="33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/>
            <a:p>
              <a:pPr marL="342900" indent="-342900">
                <a:spcBef>
                  <a:spcPct val="50000"/>
                </a:spcBef>
              </a:pPr>
              <a:r>
                <a:rPr lang="en-US" sz="2400" b="1">
                  <a:solidFill>
                    <a:schemeClr val="bg1"/>
                  </a:solidFill>
                </a:rPr>
                <a:t>J</a:t>
              </a:r>
              <a:r>
                <a:rPr lang="en-US" sz="2400" b="1" baseline="-250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3566" name="Group 14"/>
          <p:cNvGrpSpPr>
            <a:grpSpLocks/>
          </p:cNvGrpSpPr>
          <p:nvPr/>
        </p:nvGrpSpPr>
        <p:grpSpPr bwMode="auto">
          <a:xfrm>
            <a:off x="228600" y="5638800"/>
            <a:ext cx="762000" cy="609600"/>
            <a:chOff x="1584" y="192"/>
            <a:chExt cx="480" cy="384"/>
          </a:xfrm>
        </p:grpSpPr>
        <p:sp>
          <p:nvSpPr>
            <p:cNvPr id="23567" name="Oval 15"/>
            <p:cNvSpPr>
              <a:spLocks noChangeArrowheads="1"/>
            </p:cNvSpPr>
            <p:nvPr/>
          </p:nvSpPr>
          <p:spPr bwMode="auto">
            <a:xfrm>
              <a:off x="1584" y="240"/>
              <a:ext cx="288" cy="28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8" name="Text Box 16"/>
            <p:cNvSpPr txBox="1">
              <a:spLocks noChangeArrowheads="1"/>
            </p:cNvSpPr>
            <p:nvPr/>
          </p:nvSpPr>
          <p:spPr bwMode="auto">
            <a:xfrm>
              <a:off x="1584" y="192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/>
            <a:p>
              <a:pPr marL="342900" indent="-342900">
                <a:spcBef>
                  <a:spcPct val="50000"/>
                </a:spcBef>
              </a:pPr>
              <a:r>
                <a:rPr lang="en-US" sz="2400" b="1">
                  <a:solidFill>
                    <a:schemeClr val="bg1"/>
                  </a:solidFill>
                </a:rPr>
                <a:t>J</a:t>
              </a:r>
              <a:r>
                <a:rPr lang="en-US" sz="2400" b="1" baseline="-2500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23569" name="Line 17"/>
          <p:cNvSpPr>
            <a:spLocks noChangeShapeType="1"/>
          </p:cNvSpPr>
          <p:nvPr/>
        </p:nvSpPr>
        <p:spPr bwMode="auto">
          <a:xfrm>
            <a:off x="685800" y="5105400"/>
            <a:ext cx="457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570" name="Line 18"/>
          <p:cNvSpPr>
            <a:spLocks noChangeShapeType="1"/>
          </p:cNvSpPr>
          <p:nvPr/>
        </p:nvSpPr>
        <p:spPr bwMode="auto">
          <a:xfrm flipV="1">
            <a:off x="685800" y="57912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571" name="Text Box 19"/>
          <p:cNvSpPr txBox="1">
            <a:spLocks noChangeArrowheads="1"/>
          </p:cNvSpPr>
          <p:nvPr/>
        </p:nvSpPr>
        <p:spPr bwMode="auto">
          <a:xfrm>
            <a:off x="6019800" y="685800"/>
            <a:ext cx="2811463" cy="1219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Because of its higher density, J</a:t>
            </a:r>
            <a:r>
              <a:rPr lang="en-US" baseline="-25000"/>
              <a:t>1</a:t>
            </a:r>
            <a:r>
              <a:rPr lang="en-US"/>
              <a:t> should better connect matrix porosity with production wells!</a:t>
            </a:r>
          </a:p>
        </p:txBody>
      </p:sp>
      <p:sp>
        <p:nvSpPr>
          <p:cNvPr id="23572" name="Text Box 20"/>
          <p:cNvSpPr txBox="1">
            <a:spLocks noChangeArrowheads="1"/>
          </p:cNvSpPr>
          <p:nvPr/>
        </p:nvSpPr>
        <p:spPr bwMode="auto">
          <a:xfrm>
            <a:off x="6781800" y="1905000"/>
            <a:ext cx="2286000" cy="287338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data from Lash &amp; Engelder, 2008</a:t>
            </a:r>
          </a:p>
        </p:txBody>
      </p:sp>
      <p:sp>
        <p:nvSpPr>
          <p:cNvPr id="23573" name="Text Box 21"/>
          <p:cNvSpPr txBox="1">
            <a:spLocks noChangeArrowheads="1"/>
          </p:cNvSpPr>
          <p:nvPr/>
        </p:nvSpPr>
        <p:spPr bwMode="auto">
          <a:xfrm>
            <a:off x="4711700" y="6235700"/>
            <a:ext cx="4267200" cy="527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/>
              <a:t>Lesson:  the behavior of the Marcellus is repeated in other black shale of the Appalachian Basin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ocden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9144000" cy="53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593725" y="2778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>
              <a:latin typeface="Garamond" pitchFamily="18" charset="0"/>
            </a:endParaRPr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5562600" y="4724400"/>
            <a:ext cx="0" cy="8382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>
            <a:off x="838200" y="4724400"/>
            <a:ext cx="47244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1143000" y="4876800"/>
            <a:ext cx="3151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FFFF00"/>
                </a:solidFill>
                <a:latin typeface="Comic Sans MS" pitchFamily="66" charset="0"/>
              </a:rPr>
              <a:t>TOC = 1.5%; </a:t>
            </a:r>
            <a:r>
              <a:rPr lang="el-GR">
                <a:solidFill>
                  <a:srgbClr val="FFFF00"/>
                </a:solidFill>
                <a:latin typeface="Comic Sans MS" pitchFamily="66" charset="0"/>
              </a:rPr>
              <a:t>ρ</a:t>
            </a:r>
            <a:r>
              <a:rPr lang="en-US" baseline="-25000">
                <a:solidFill>
                  <a:srgbClr val="FFFF00"/>
                </a:solidFill>
                <a:latin typeface="Comic Sans MS" pitchFamily="66" charset="0"/>
              </a:rPr>
              <a:t>B</a:t>
            </a:r>
            <a:r>
              <a:rPr lang="en-US">
                <a:solidFill>
                  <a:srgbClr val="FFFF00"/>
                </a:solidFill>
                <a:latin typeface="Comic Sans MS" pitchFamily="66" charset="0"/>
              </a:rPr>
              <a:t>=2.65 gr/cm</a:t>
            </a:r>
            <a:r>
              <a:rPr lang="en-US" baseline="30000">
                <a:solidFill>
                  <a:srgbClr val="FFFF00"/>
                </a:solidFill>
                <a:latin typeface="Comic Sans MS" pitchFamily="66" charset="0"/>
              </a:rPr>
              <a:t>3</a:t>
            </a:r>
            <a:endParaRPr lang="el-GR" baseline="3000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593725" y="274638"/>
            <a:ext cx="3089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Comic Sans MS" pitchFamily="66" charset="0"/>
              </a:rPr>
              <a:t>Geneseo Black Shale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gasden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57200"/>
            <a:ext cx="7696200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Taughannock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4" name="Picture 4" descr="P40600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8600"/>
            <a:ext cx="9677400" cy="7258050"/>
          </a:xfrm>
          <a:prstGeom prst="rect">
            <a:avLst/>
          </a:prstGeom>
          <a:noFill/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600200" y="3505200"/>
            <a:ext cx="1371600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Comic Sans MS" pitchFamily="66" charset="0"/>
              </a:rPr>
              <a:t>black shale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1371600" y="2286000"/>
            <a:ext cx="1295400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Comic Sans MS" pitchFamily="66" charset="0"/>
              </a:rPr>
              <a:t>gray shale</a:t>
            </a:r>
          </a:p>
        </p:txBody>
      </p:sp>
      <p:pic>
        <p:nvPicPr>
          <p:cNvPr id="15367" name="Picture 7" descr="23154-00den_segment_crop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788" y="-228600"/>
            <a:ext cx="5684837" cy="7772400"/>
          </a:xfrm>
          <a:prstGeom prst="rect">
            <a:avLst/>
          </a:prstGeom>
          <a:noFill/>
        </p:spPr>
      </p:pic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5791200" y="457200"/>
            <a:ext cx="3124200" cy="850900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latin typeface="Comic Sans MS" pitchFamily="66" charset="0"/>
              </a:rPr>
              <a:t>Taughannock Falls Ithaca, New York</a:t>
            </a:r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 flipH="1">
            <a:off x="4876800" y="2743200"/>
            <a:ext cx="1219200" cy="0"/>
          </a:xfrm>
          <a:prstGeom prst="line">
            <a:avLst/>
          </a:prstGeom>
          <a:noFill/>
          <a:ln w="57150">
            <a:solidFill>
              <a:srgbClr val="FF33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 flipH="1">
            <a:off x="4876800" y="4191000"/>
            <a:ext cx="1219200" cy="0"/>
          </a:xfrm>
          <a:prstGeom prst="line">
            <a:avLst/>
          </a:prstGeom>
          <a:noFill/>
          <a:ln w="57150">
            <a:solidFill>
              <a:srgbClr val="FF33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533400" y="6248400"/>
            <a:ext cx="22860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analog for Marcellus</a:t>
            </a: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 rot="16200000">
            <a:off x="7300913" y="5499100"/>
            <a:ext cx="1525588" cy="274637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</a:rPr>
              <a:t>High radioactivity</a:t>
            </a:r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 flipV="1">
            <a:off x="8077200" y="4419600"/>
            <a:ext cx="0" cy="304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374" name="Text Box 14"/>
          <p:cNvSpPr txBox="1">
            <a:spLocks noChangeArrowheads="1"/>
          </p:cNvSpPr>
          <p:nvPr/>
        </p:nvSpPr>
        <p:spPr bwMode="auto">
          <a:xfrm>
            <a:off x="4816475" y="6524625"/>
            <a:ext cx="4084638" cy="287338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Outcrop data from Younes &amp; Engelder, 1999; Lash et al., 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2" name="Picture 4" descr="Geneseo(Horizontal Drillng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1313"/>
            <a:ext cx="9144000" cy="6173787"/>
          </a:xfrm>
          <a:prstGeom prst="rect">
            <a:avLst/>
          </a:prstGeom>
          <a:noFill/>
        </p:spPr>
      </p:pic>
      <p:grpSp>
        <p:nvGrpSpPr>
          <p:cNvPr id="17413" name="Group 5"/>
          <p:cNvGrpSpPr>
            <a:grpSpLocks/>
          </p:cNvGrpSpPr>
          <p:nvPr/>
        </p:nvGrpSpPr>
        <p:grpSpPr bwMode="auto">
          <a:xfrm>
            <a:off x="7315200" y="5029200"/>
            <a:ext cx="609600" cy="914400"/>
            <a:chOff x="4608" y="3168"/>
            <a:chExt cx="384" cy="576"/>
          </a:xfrm>
        </p:grpSpPr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>
              <a:off x="4608" y="3168"/>
              <a:ext cx="384" cy="576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15" name="Text Box 7"/>
            <p:cNvSpPr txBox="1">
              <a:spLocks noChangeArrowheads="1"/>
            </p:cNvSpPr>
            <p:nvPr/>
          </p:nvSpPr>
          <p:spPr bwMode="auto">
            <a:xfrm rot="-12957989">
              <a:off x="4647" y="3254"/>
              <a:ext cx="28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>
                  <a:solidFill>
                    <a:srgbClr val="FF3300"/>
                  </a:solidFill>
                  <a:latin typeface="Comic Sans MS" pitchFamily="66" charset="0"/>
                </a:rPr>
                <a:t>N</a:t>
              </a:r>
            </a:p>
          </p:txBody>
        </p:sp>
      </p:grpSp>
      <p:grpSp>
        <p:nvGrpSpPr>
          <p:cNvPr id="17416" name="Group 8"/>
          <p:cNvGrpSpPr>
            <a:grpSpLocks/>
          </p:cNvGrpSpPr>
          <p:nvPr/>
        </p:nvGrpSpPr>
        <p:grpSpPr bwMode="auto">
          <a:xfrm>
            <a:off x="4648200" y="1524000"/>
            <a:ext cx="4343400" cy="4451350"/>
            <a:chOff x="2928" y="960"/>
            <a:chExt cx="2736" cy="2804"/>
          </a:xfrm>
        </p:grpSpPr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 flipV="1">
              <a:off x="3312" y="2880"/>
              <a:ext cx="528" cy="48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18" name="Line 10"/>
            <p:cNvSpPr>
              <a:spLocks noChangeShapeType="1"/>
            </p:cNvSpPr>
            <p:nvPr/>
          </p:nvSpPr>
          <p:spPr bwMode="auto">
            <a:xfrm flipH="1">
              <a:off x="4805" y="1488"/>
              <a:ext cx="523" cy="47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419" name="Text Box 11"/>
            <p:cNvSpPr txBox="1">
              <a:spLocks noChangeArrowheads="1"/>
            </p:cNvSpPr>
            <p:nvPr/>
          </p:nvSpPr>
          <p:spPr bwMode="auto">
            <a:xfrm>
              <a:off x="5136" y="960"/>
              <a:ext cx="52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rgbClr val="FFFF00"/>
                  </a:solidFill>
                  <a:latin typeface="Comic Sans MS" pitchFamily="66" charset="0"/>
                </a:rPr>
                <a:t>S</a:t>
              </a:r>
              <a:r>
                <a:rPr lang="en-US" sz="3600" baseline="-25000">
                  <a:solidFill>
                    <a:srgbClr val="FFFF00"/>
                  </a:solidFill>
                  <a:latin typeface="Comic Sans MS" pitchFamily="66" charset="0"/>
                </a:rPr>
                <a:t>H</a:t>
              </a:r>
            </a:p>
          </p:txBody>
        </p:sp>
        <p:sp>
          <p:nvSpPr>
            <p:cNvPr id="17420" name="Text Box 12"/>
            <p:cNvSpPr txBox="1">
              <a:spLocks noChangeArrowheads="1"/>
            </p:cNvSpPr>
            <p:nvPr/>
          </p:nvSpPr>
          <p:spPr bwMode="auto">
            <a:xfrm>
              <a:off x="2928" y="3360"/>
              <a:ext cx="52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rgbClr val="FFFF00"/>
                  </a:solidFill>
                  <a:latin typeface="Comic Sans MS" pitchFamily="66" charset="0"/>
                </a:rPr>
                <a:t>S</a:t>
              </a:r>
              <a:r>
                <a:rPr lang="en-US" sz="3600" baseline="-25000">
                  <a:solidFill>
                    <a:srgbClr val="FFFF00"/>
                  </a:solidFill>
                  <a:latin typeface="Comic Sans MS" pitchFamily="66" charset="0"/>
                </a:rPr>
                <a:t>H</a:t>
              </a:r>
            </a:p>
          </p:txBody>
        </p:sp>
      </p:grp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1143000" y="2667000"/>
            <a:ext cx="2590800" cy="2798763"/>
          </a:xfrm>
          <a:prstGeom prst="rect">
            <a:avLst/>
          </a:prstGeom>
          <a:noFill/>
          <a:ln w="28575">
            <a:solidFill>
              <a:srgbClr val="33CC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Comic Sans MS" pitchFamily="66" charset="0"/>
              </a:rPr>
              <a:t>Target J</a:t>
            </a:r>
            <a:r>
              <a:rPr lang="en-US" sz="3200" baseline="-25000">
                <a:solidFill>
                  <a:schemeClr val="bg1"/>
                </a:solidFill>
                <a:latin typeface="Comic Sans MS" pitchFamily="66" charset="0"/>
              </a:rPr>
              <a:t>1</a:t>
            </a:r>
            <a:r>
              <a:rPr lang="en-US" sz="3200">
                <a:solidFill>
                  <a:schemeClr val="bg1"/>
                </a:solidFill>
                <a:latin typeface="Comic Sans MS" pitchFamily="66" charset="0"/>
              </a:rPr>
              <a:t>:</a:t>
            </a:r>
            <a:r>
              <a:rPr lang="en-US" sz="2400">
                <a:latin typeface="Times New Roman" pitchFamily="18" charset="0"/>
              </a:rPr>
              <a:t> </a:t>
            </a:r>
            <a:r>
              <a:rPr lang="en-US" sz="2400">
                <a:solidFill>
                  <a:srgbClr val="33CCFF"/>
                </a:solidFill>
                <a:latin typeface="Comic Sans MS" pitchFamily="66" charset="0"/>
              </a:rPr>
              <a:t>Horizontal Drilling Perpendicular to Contemporary Tectonic Stress  (S</a:t>
            </a:r>
            <a:r>
              <a:rPr lang="en-US" sz="2400" baseline="-25000">
                <a:solidFill>
                  <a:srgbClr val="33CCFF"/>
                </a:solidFill>
                <a:latin typeface="Comic Sans MS" pitchFamily="66" charset="0"/>
              </a:rPr>
              <a:t>H</a:t>
            </a:r>
            <a:r>
              <a:rPr lang="en-US" sz="2400">
                <a:solidFill>
                  <a:srgbClr val="33CCFF"/>
                </a:solidFill>
                <a:latin typeface="Comic Sans MS" pitchFamily="66" charset="0"/>
              </a:rPr>
              <a:t> = ENE)</a:t>
            </a:r>
          </a:p>
        </p:txBody>
      </p:sp>
      <p:grpSp>
        <p:nvGrpSpPr>
          <p:cNvPr id="17422" name="Group 14"/>
          <p:cNvGrpSpPr>
            <a:grpSpLocks/>
          </p:cNvGrpSpPr>
          <p:nvPr/>
        </p:nvGrpSpPr>
        <p:grpSpPr bwMode="auto">
          <a:xfrm>
            <a:off x="152400" y="6019800"/>
            <a:ext cx="4724400" cy="741363"/>
            <a:chOff x="96" y="3792"/>
            <a:chExt cx="2976" cy="467"/>
          </a:xfrm>
        </p:grpSpPr>
        <p:sp>
          <p:nvSpPr>
            <p:cNvPr id="17423" name="Text Box 15"/>
            <p:cNvSpPr txBox="1">
              <a:spLocks noChangeArrowheads="1"/>
            </p:cNvSpPr>
            <p:nvPr/>
          </p:nvSpPr>
          <p:spPr bwMode="auto">
            <a:xfrm>
              <a:off x="96" y="3792"/>
              <a:ext cx="29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latin typeface="Comic Sans MS" pitchFamily="66" charset="0"/>
                </a:rPr>
                <a:t>Geneseo-Burket (Devonian black shale)</a:t>
              </a:r>
            </a:p>
          </p:txBody>
        </p:sp>
        <p:sp>
          <p:nvSpPr>
            <p:cNvPr id="17424" name="Text Box 16"/>
            <p:cNvSpPr txBox="1">
              <a:spLocks noChangeArrowheads="1"/>
            </p:cNvSpPr>
            <p:nvPr/>
          </p:nvSpPr>
          <p:spPr bwMode="auto">
            <a:xfrm>
              <a:off x="432" y="4080"/>
              <a:ext cx="2256" cy="179"/>
            </a:xfrm>
            <a:prstGeom prst="rect">
              <a:avLst/>
            </a:prstGeom>
            <a:noFill/>
            <a:ln w="952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>
                  <a:solidFill>
                    <a:srgbClr val="FFFF00"/>
                  </a:solidFill>
                  <a:latin typeface="Times New Roman" pitchFamily="18" charset="0"/>
                </a:rPr>
                <a:t>Taughannock Falls State Park, Trumansburg, N.Y.</a:t>
              </a:r>
            </a:p>
          </p:txBody>
        </p:sp>
      </p:grpSp>
      <p:sp>
        <p:nvSpPr>
          <p:cNvPr id="17425" name="Line 17"/>
          <p:cNvSpPr>
            <a:spLocks noChangeShapeType="1"/>
          </p:cNvSpPr>
          <p:nvPr/>
        </p:nvSpPr>
        <p:spPr bwMode="auto">
          <a:xfrm flipV="1">
            <a:off x="5029200" y="4038600"/>
            <a:ext cx="533400" cy="53340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26" name="Line 18"/>
          <p:cNvSpPr>
            <a:spLocks noChangeShapeType="1"/>
          </p:cNvSpPr>
          <p:nvPr/>
        </p:nvSpPr>
        <p:spPr bwMode="auto">
          <a:xfrm flipH="1">
            <a:off x="6019800" y="3048000"/>
            <a:ext cx="533400" cy="53340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7427" name="Group 19"/>
          <p:cNvGrpSpPr>
            <a:grpSpLocks/>
          </p:cNvGrpSpPr>
          <p:nvPr/>
        </p:nvGrpSpPr>
        <p:grpSpPr bwMode="auto">
          <a:xfrm>
            <a:off x="6019800" y="2438400"/>
            <a:ext cx="609600" cy="533400"/>
            <a:chOff x="3307" y="1737"/>
            <a:chExt cx="384" cy="336"/>
          </a:xfrm>
        </p:grpSpPr>
        <p:sp>
          <p:nvSpPr>
            <p:cNvPr id="17428" name="Oval 20"/>
            <p:cNvSpPr>
              <a:spLocks noChangeArrowheads="1"/>
            </p:cNvSpPr>
            <p:nvPr/>
          </p:nvSpPr>
          <p:spPr bwMode="auto">
            <a:xfrm>
              <a:off x="3312" y="1776"/>
              <a:ext cx="288" cy="288"/>
            </a:xfrm>
            <a:prstGeom prst="ellipse">
              <a:avLst/>
            </a:prstGeom>
            <a:solidFill>
              <a:srgbClr val="3399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9" name="Text Box 21"/>
            <p:cNvSpPr txBox="1">
              <a:spLocks noChangeArrowheads="1"/>
            </p:cNvSpPr>
            <p:nvPr/>
          </p:nvSpPr>
          <p:spPr bwMode="auto">
            <a:xfrm>
              <a:off x="3307" y="1737"/>
              <a:ext cx="384" cy="33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/>
            <a:p>
              <a:pPr marL="342900" indent="-342900">
                <a:spcBef>
                  <a:spcPct val="50000"/>
                </a:spcBef>
              </a:pPr>
              <a:r>
                <a:rPr lang="en-US" sz="2400" b="1">
                  <a:solidFill>
                    <a:schemeClr val="bg1"/>
                  </a:solidFill>
                </a:rPr>
                <a:t>J</a:t>
              </a:r>
              <a:r>
                <a:rPr lang="en-US" sz="2400" b="1" baseline="-25000">
                  <a:solidFill>
                    <a:schemeClr val="bg1"/>
                  </a:solidFill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6" name="Picture 4" descr="Total Marcellus Thickn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114300"/>
            <a:ext cx="8915400" cy="6599238"/>
          </a:xfrm>
          <a:prstGeom prst="rect">
            <a:avLst/>
          </a:prstGeom>
          <a:noFill/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6324600" y="5638800"/>
            <a:ext cx="2590800" cy="76993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>
                <a:latin typeface="Comic Sans MS" pitchFamily="66" charset="0"/>
              </a:rPr>
              <a:t>Marcellus Isopach     </a:t>
            </a:r>
            <a:r>
              <a:rPr lang="en-US" sz="1200">
                <a:latin typeface="Comic Sans MS" pitchFamily="66" charset="0"/>
              </a:rPr>
              <a:t>(measured between Stafford above and Onondaga below)</a:t>
            </a: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>
            <a:off x="2057400" y="228600"/>
            <a:ext cx="1828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>
            <a:off x="6248400" y="685800"/>
            <a:ext cx="228600" cy="685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5257800" y="304800"/>
            <a:ext cx="1447800" cy="4159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 i="1"/>
              <a:t>Chemung 21701 (Koabel #1)</a:t>
            </a:r>
          </a:p>
        </p:txBody>
      </p:sp>
      <p:sp>
        <p:nvSpPr>
          <p:cNvPr id="13335" name="Text Box 23"/>
          <p:cNvSpPr txBox="1">
            <a:spLocks noChangeArrowheads="1"/>
          </p:cNvSpPr>
          <p:nvPr/>
        </p:nvSpPr>
        <p:spPr bwMode="auto">
          <a:xfrm>
            <a:off x="7162800" y="228600"/>
            <a:ext cx="1447800" cy="404813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>
                <a:latin typeface="Comic Sans MS" pitchFamily="66" charset="0"/>
              </a:rPr>
              <a:t>Talisman</a:t>
            </a:r>
          </a:p>
        </p:txBody>
      </p:sp>
      <p:pic>
        <p:nvPicPr>
          <p:cNvPr id="13343" name="Picture 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2514600"/>
            <a:ext cx="3276600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52" name="Picture 40" descr="21701-00den(Koabel 1)_segment_00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-228600"/>
            <a:ext cx="2736850" cy="6858000"/>
          </a:xfrm>
          <a:prstGeom prst="rect">
            <a:avLst/>
          </a:prstGeom>
          <a:noFill/>
        </p:spPr>
      </p:pic>
      <p:sp>
        <p:nvSpPr>
          <p:cNvPr id="13354" name="Text Box 42"/>
          <p:cNvSpPr txBox="1">
            <a:spLocks noChangeArrowheads="1"/>
          </p:cNvSpPr>
          <p:nvPr/>
        </p:nvSpPr>
        <p:spPr bwMode="auto">
          <a:xfrm>
            <a:off x="1281113" y="655638"/>
            <a:ext cx="838200" cy="24765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latin typeface="Comic Sans MS" pitchFamily="66" charset="0"/>
              </a:rPr>
              <a:t>Gamma Ray</a:t>
            </a:r>
          </a:p>
        </p:txBody>
      </p:sp>
      <p:sp>
        <p:nvSpPr>
          <p:cNvPr id="13355" name="Text Box 43"/>
          <p:cNvSpPr txBox="1">
            <a:spLocks noChangeArrowheads="1"/>
          </p:cNvSpPr>
          <p:nvPr/>
        </p:nvSpPr>
        <p:spPr bwMode="auto">
          <a:xfrm>
            <a:off x="3795713" y="274638"/>
            <a:ext cx="1081087" cy="384175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latin typeface="Comic Sans MS" pitchFamily="66" charset="0"/>
              </a:rPr>
              <a:t>Bulk Density Density Porosity</a:t>
            </a:r>
          </a:p>
        </p:txBody>
      </p:sp>
      <p:sp>
        <p:nvSpPr>
          <p:cNvPr id="13356" name="Line 44"/>
          <p:cNvSpPr>
            <a:spLocks noChangeShapeType="1"/>
          </p:cNvSpPr>
          <p:nvPr/>
        </p:nvSpPr>
        <p:spPr bwMode="auto">
          <a:xfrm>
            <a:off x="3621088" y="-30163"/>
            <a:ext cx="38100" cy="5464176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357" name="Line 45"/>
          <p:cNvSpPr>
            <a:spLocks noChangeShapeType="1"/>
          </p:cNvSpPr>
          <p:nvPr/>
        </p:nvSpPr>
        <p:spPr bwMode="auto">
          <a:xfrm>
            <a:off x="1509713" y="6294438"/>
            <a:ext cx="2590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358" name="Line 46"/>
          <p:cNvSpPr>
            <a:spLocks noChangeShapeType="1"/>
          </p:cNvSpPr>
          <p:nvPr/>
        </p:nvSpPr>
        <p:spPr bwMode="auto">
          <a:xfrm>
            <a:off x="1509713" y="4770438"/>
            <a:ext cx="2590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359" name="Text Box 47"/>
          <p:cNvSpPr txBox="1">
            <a:spLocks noChangeArrowheads="1"/>
          </p:cNvSpPr>
          <p:nvPr/>
        </p:nvSpPr>
        <p:spPr bwMode="auto">
          <a:xfrm>
            <a:off x="214313" y="6218238"/>
            <a:ext cx="1219200" cy="466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/>
              <a:t>Hamilton Group</a:t>
            </a:r>
          </a:p>
        </p:txBody>
      </p:sp>
      <p:sp>
        <p:nvSpPr>
          <p:cNvPr id="13360" name="Text Box 48"/>
          <p:cNvSpPr txBox="1">
            <a:spLocks noChangeArrowheads="1"/>
          </p:cNvSpPr>
          <p:nvPr/>
        </p:nvSpPr>
        <p:spPr bwMode="auto">
          <a:xfrm>
            <a:off x="214313" y="5227638"/>
            <a:ext cx="1219200" cy="2841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/>
              <a:t>Tully</a:t>
            </a:r>
          </a:p>
        </p:txBody>
      </p:sp>
      <p:sp>
        <p:nvSpPr>
          <p:cNvPr id="13361" name="Text Box 49"/>
          <p:cNvSpPr txBox="1">
            <a:spLocks noChangeArrowheads="1"/>
          </p:cNvSpPr>
          <p:nvPr/>
        </p:nvSpPr>
        <p:spPr bwMode="auto">
          <a:xfrm>
            <a:off x="61913" y="3627438"/>
            <a:ext cx="1371600" cy="2841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/>
              <a:t>Genesee Black</a:t>
            </a:r>
          </a:p>
        </p:txBody>
      </p:sp>
      <p:sp>
        <p:nvSpPr>
          <p:cNvPr id="13362" name="Text Box 50"/>
          <p:cNvSpPr txBox="1">
            <a:spLocks noChangeArrowheads="1"/>
          </p:cNvSpPr>
          <p:nvPr/>
        </p:nvSpPr>
        <p:spPr bwMode="auto">
          <a:xfrm>
            <a:off x="61913" y="1265238"/>
            <a:ext cx="1371600" cy="2841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/>
              <a:t>Genesee Gray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345</Words>
  <Application>Microsoft Office PowerPoint</Application>
  <PresentationFormat>On-screen Show (4:3)</PresentationFormat>
  <Paragraphs>68</Paragraphs>
  <Slides>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Default Design</vt:lpstr>
      <vt:lpstr>Slide 1</vt:lpstr>
      <vt:lpstr>An Industrial Affiliates Group</vt:lpstr>
      <vt:lpstr>Slide 3</vt:lpstr>
      <vt:lpstr>Fracture density: Devonian black shale</vt:lpstr>
      <vt:lpstr>Slide 5</vt:lpstr>
      <vt:lpstr>Slide 6</vt:lpstr>
      <vt:lpstr>Taughannock</vt:lpstr>
      <vt:lpstr>Slide 8</vt:lpstr>
      <vt:lpstr>Slide 9</vt:lpstr>
    </vt:vector>
  </TitlesOfParts>
  <Company>Pennsylvania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Department of Geosciences</dc:creator>
  <cp:lastModifiedBy>engelder</cp:lastModifiedBy>
  <cp:revision>8</cp:revision>
  <dcterms:created xsi:type="dcterms:W3CDTF">2008-05-12T02:51:19Z</dcterms:created>
  <dcterms:modified xsi:type="dcterms:W3CDTF">2009-12-11T18:20:33Z</dcterms:modified>
</cp:coreProperties>
</file>