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700" r:id="rId2"/>
    <p:sldId id="733" r:id="rId3"/>
    <p:sldId id="703" r:id="rId4"/>
    <p:sldId id="704" r:id="rId5"/>
    <p:sldId id="705" r:id="rId6"/>
    <p:sldId id="706" r:id="rId7"/>
    <p:sldId id="679" r:id="rId8"/>
    <p:sldId id="707" r:id="rId9"/>
    <p:sldId id="682" r:id="rId10"/>
    <p:sldId id="684" r:id="rId11"/>
    <p:sldId id="702" r:id="rId12"/>
    <p:sldId id="685" r:id="rId13"/>
    <p:sldId id="686" r:id="rId14"/>
    <p:sldId id="687" r:id="rId15"/>
    <p:sldId id="688" r:id="rId16"/>
    <p:sldId id="689" r:id="rId17"/>
    <p:sldId id="690" r:id="rId18"/>
    <p:sldId id="708" r:id="rId19"/>
    <p:sldId id="683" r:id="rId20"/>
    <p:sldId id="709" r:id="rId21"/>
    <p:sldId id="710" r:id="rId22"/>
    <p:sldId id="711" r:id="rId23"/>
    <p:sldId id="712" r:id="rId24"/>
    <p:sldId id="714" r:id="rId25"/>
    <p:sldId id="713" r:id="rId26"/>
    <p:sldId id="680" r:id="rId27"/>
    <p:sldId id="681" r:id="rId28"/>
    <p:sldId id="715" r:id="rId29"/>
    <p:sldId id="716" r:id="rId30"/>
    <p:sldId id="717" r:id="rId31"/>
    <p:sldId id="693" r:id="rId32"/>
    <p:sldId id="694" r:id="rId33"/>
    <p:sldId id="718" r:id="rId34"/>
    <p:sldId id="719" r:id="rId35"/>
    <p:sldId id="720" r:id="rId36"/>
    <p:sldId id="721" r:id="rId37"/>
    <p:sldId id="722" r:id="rId38"/>
    <p:sldId id="723" r:id="rId39"/>
    <p:sldId id="724" r:id="rId40"/>
    <p:sldId id="725" r:id="rId41"/>
    <p:sldId id="726" r:id="rId42"/>
    <p:sldId id="727" r:id="rId43"/>
    <p:sldId id="728" r:id="rId44"/>
    <p:sldId id="729" r:id="rId45"/>
    <p:sldId id="730" r:id="rId46"/>
    <p:sldId id="731" r:id="rId47"/>
    <p:sldId id="732" r:id="rId48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CC00CC"/>
    <a:srgbClr val="0000FF"/>
    <a:srgbClr val="33CC33"/>
    <a:srgbClr val="FF9900"/>
    <a:srgbClr val="CCFF66"/>
    <a:srgbClr val="FF3300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3088" autoAdjust="0"/>
    <p:restoredTop sz="94608" autoAdjust="0"/>
  </p:normalViewPr>
  <p:slideViewPr>
    <p:cSldViewPr>
      <p:cViewPr>
        <p:scale>
          <a:sx n="100" d="100"/>
          <a:sy n="100" d="100"/>
        </p:scale>
        <p:origin x="-1950" y="-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en-US"/>
          </a:p>
        </p:txBody>
      </p:sp>
      <p:sp>
        <p:nvSpPr>
          <p:cNvPr id="873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863" y="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endParaRPr lang="en-US"/>
          </a:p>
        </p:txBody>
      </p:sp>
      <p:sp>
        <p:nvSpPr>
          <p:cNvPr id="873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555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en-US"/>
          </a:p>
        </p:txBody>
      </p:sp>
      <p:sp>
        <p:nvSpPr>
          <p:cNvPr id="873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863" y="884555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fld id="{8CDD5FCB-9428-4A79-A722-DF2054FB822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en-US"/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863" y="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endParaRPr lang="en-US"/>
          </a:p>
        </p:txBody>
      </p:sp>
      <p:sp>
        <p:nvSpPr>
          <p:cNvPr id="283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8500"/>
            <a:ext cx="4656137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3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422775"/>
            <a:ext cx="56197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3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555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en-US"/>
          </a:p>
        </p:txBody>
      </p:sp>
      <p:sp>
        <p:nvSpPr>
          <p:cNvPr id="283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863" y="884555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fld id="{818BFDF4-7973-43DC-A732-B54CA02B6BF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6195FC-BFA9-4F9C-9C17-6725F25EDBB4}" type="slidenum">
              <a:rPr lang="en-US"/>
              <a:pPr/>
              <a:t>1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48435-35F9-49B9-9B60-3DACF2E59AE9}" type="slidenum">
              <a:rPr lang="en-US"/>
              <a:pPr/>
              <a:t>11</a:t>
            </a:fld>
            <a:endParaRPr lang="en-US"/>
          </a:p>
        </p:txBody>
      </p:sp>
      <p:sp>
        <p:nvSpPr>
          <p:cNvPr id="87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7317D1-15C9-4717-9ACF-48E4095C288C}" type="slidenum">
              <a:rPr lang="en-US"/>
              <a:pPr/>
              <a:t>12</a:t>
            </a:fld>
            <a:endParaRPr lang="en-US"/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FBBA3-F920-4019-863F-FE7629BBFFED}" type="slidenum">
              <a:rPr lang="en-US"/>
              <a:pPr/>
              <a:t>13</a:t>
            </a:fld>
            <a:endParaRPr lang="en-US"/>
          </a:p>
        </p:txBody>
      </p:sp>
      <p:sp>
        <p:nvSpPr>
          <p:cNvPr id="83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F482E3-A0CD-4841-A63A-4B56F1697B7C}" type="slidenum">
              <a:rPr lang="en-US"/>
              <a:pPr/>
              <a:t>14</a:t>
            </a:fld>
            <a:endParaRPr lang="en-US"/>
          </a:p>
        </p:txBody>
      </p:sp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54C917-315E-446A-A6A2-5AF93684D58B}" type="slidenum">
              <a:rPr lang="en-US"/>
              <a:pPr/>
              <a:t>15</a:t>
            </a:fld>
            <a:endParaRPr lang="en-US"/>
          </a:p>
        </p:txBody>
      </p:sp>
      <p:sp>
        <p:nvSpPr>
          <p:cNvPr id="84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54686D-ABAB-4D29-AF93-085CDFC05FC5}" type="slidenum">
              <a:rPr lang="en-US"/>
              <a:pPr/>
              <a:t>16</a:t>
            </a:fld>
            <a:endParaRPr lang="en-US"/>
          </a:p>
        </p:txBody>
      </p:sp>
      <p:sp>
        <p:nvSpPr>
          <p:cNvPr id="84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DEF48D-E9E8-42BA-94AF-934E94697928}" type="slidenum">
              <a:rPr lang="en-US"/>
              <a:pPr/>
              <a:t>17</a:t>
            </a:fld>
            <a:endParaRPr lang="en-US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908E1E-A5DC-4599-AB87-558C5C2D149A}" type="slidenum">
              <a:rPr lang="en-US"/>
              <a:pPr/>
              <a:t>18</a:t>
            </a:fld>
            <a:endParaRPr lang="en-US"/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32DDC9-9C37-4541-8C8C-8AE17CFD4F28}" type="slidenum">
              <a:rPr lang="en-US"/>
              <a:pPr/>
              <a:t>19</a:t>
            </a:fld>
            <a:endParaRPr lang="en-US"/>
          </a:p>
        </p:txBody>
      </p:sp>
      <p:sp>
        <p:nvSpPr>
          <p:cNvPr id="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3275FF-BE5B-466D-8633-80ED55687C0B}" type="slidenum">
              <a:rPr lang="en-US"/>
              <a:pPr/>
              <a:t>20</a:t>
            </a:fld>
            <a:endParaRPr lang="en-US"/>
          </a:p>
        </p:txBody>
      </p:sp>
      <p:sp>
        <p:nvSpPr>
          <p:cNvPr id="89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1E4AAF-8445-4D01-A921-3F6D136F1BF9}" type="slidenum">
              <a:rPr lang="en-US"/>
              <a:pPr/>
              <a:t>3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055F6F-7DB5-4ECA-9C87-0BD9FC449410}" type="slidenum">
              <a:rPr lang="en-US"/>
              <a:pPr/>
              <a:t>21</a:t>
            </a:fld>
            <a:endParaRPr lang="en-US"/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236C3-0B0C-4349-A818-BF8F7312FF6E}" type="slidenum">
              <a:rPr lang="en-US"/>
              <a:pPr/>
              <a:t>22</a:t>
            </a:fld>
            <a:endParaRPr lang="en-US"/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0698D-A2BF-4103-B482-4C247A3FBC6A}" type="slidenum">
              <a:rPr lang="en-US"/>
              <a:pPr/>
              <a:t>23</a:t>
            </a:fld>
            <a:endParaRPr lang="en-US"/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E1D445-05E6-4069-A0B3-EC8D09CFE00E}" type="slidenum">
              <a:rPr lang="en-US"/>
              <a:pPr/>
              <a:t>24</a:t>
            </a:fld>
            <a:endParaRPr lang="en-US"/>
          </a:p>
        </p:txBody>
      </p:sp>
      <p:sp>
        <p:nvSpPr>
          <p:cNvPr id="90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3ED289-7514-43AC-8A1E-134F0F3D9BE6}" type="slidenum">
              <a:rPr lang="en-US"/>
              <a:pPr/>
              <a:t>25</a:t>
            </a:fld>
            <a:endParaRPr lang="en-US"/>
          </a:p>
        </p:txBody>
      </p:sp>
      <p:sp>
        <p:nvSpPr>
          <p:cNvPr id="89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5367B6-6E27-4B7C-A135-19DBBF78D40D}" type="slidenum">
              <a:rPr lang="en-US"/>
              <a:pPr/>
              <a:t>26</a:t>
            </a:fld>
            <a:endParaRPr lang="en-US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7B38C3-8696-451B-A86E-AD64FB9BFBD8}" type="slidenum">
              <a:rPr lang="en-US"/>
              <a:pPr/>
              <a:t>27</a:t>
            </a:fld>
            <a:endParaRPr lang="en-US"/>
          </a:p>
        </p:txBody>
      </p:sp>
      <p:sp>
        <p:nvSpPr>
          <p:cNvPr id="82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979863" y="884555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60" tIns="46680" rIns="93360" bIns="46680" anchor="b"/>
          <a:lstStyle/>
          <a:p>
            <a:pPr algn="r" defTabSz="933450"/>
            <a:fld id="{2258C142-3D1B-486E-85C8-5D5A7CD07675}" type="slidenum">
              <a:rPr lang="en-US" sz="1200">
                <a:latin typeface="Calibri" pitchFamily="34" charset="0"/>
              </a:rPr>
              <a:pPr algn="r" defTabSz="933450"/>
              <a:t>27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7979A-29BB-4250-B22E-9E981DC90E27}" type="slidenum">
              <a:rPr lang="en-US"/>
              <a:pPr/>
              <a:t>28</a:t>
            </a:fld>
            <a:endParaRPr lang="en-US"/>
          </a:p>
        </p:txBody>
      </p:sp>
      <p:sp>
        <p:nvSpPr>
          <p:cNvPr id="90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0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42422-DF09-49B7-98BB-F7D55A76D0EC}" type="slidenum">
              <a:rPr lang="en-US"/>
              <a:pPr/>
              <a:t>29</a:t>
            </a:fld>
            <a:endParaRPr lang="en-US"/>
          </a:p>
        </p:txBody>
      </p:sp>
      <p:sp>
        <p:nvSpPr>
          <p:cNvPr id="90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0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40F2E7-3B9C-4A45-BA98-8B506A08919E}" type="slidenum">
              <a:rPr lang="en-US"/>
              <a:pPr/>
              <a:t>30</a:t>
            </a:fld>
            <a:endParaRPr lang="en-US"/>
          </a:p>
        </p:txBody>
      </p:sp>
      <p:sp>
        <p:nvSpPr>
          <p:cNvPr id="90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6E9114-4942-4E02-88E5-9AA1697AEF8C}" type="slidenum">
              <a:rPr lang="en-US"/>
              <a:pPr/>
              <a:t>4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E65DB9-BA02-4EB2-BB33-8030DD4A2391}" type="slidenum">
              <a:rPr lang="en-US"/>
              <a:pPr/>
              <a:t>31</a:t>
            </a:fld>
            <a:endParaRPr lang="en-US"/>
          </a:p>
        </p:txBody>
      </p:sp>
      <p:sp>
        <p:nvSpPr>
          <p:cNvPr id="85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6724D6-5407-49B3-92ED-DE7AEF6B4847}" type="slidenum">
              <a:rPr lang="en-US"/>
              <a:pPr/>
              <a:t>32</a:t>
            </a:fld>
            <a:endParaRPr lang="en-US"/>
          </a:p>
        </p:txBody>
      </p:sp>
      <p:sp>
        <p:nvSpPr>
          <p:cNvPr id="85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E56090-1B40-41B1-8188-1C02E91C5849}" type="slidenum">
              <a:rPr lang="en-US"/>
              <a:pPr/>
              <a:t>33</a:t>
            </a:fld>
            <a:endParaRPr lang="en-US"/>
          </a:p>
        </p:txBody>
      </p:sp>
      <p:sp>
        <p:nvSpPr>
          <p:cNvPr id="90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247AA-5AEF-461B-8619-CB389A534D37}" type="slidenum">
              <a:rPr lang="en-US"/>
              <a:pPr/>
              <a:t>34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9458C-87D8-4A4B-B393-B3D881FF5204}" type="slidenum">
              <a:rPr lang="en-US"/>
              <a:pPr/>
              <a:t>35</a:t>
            </a:fld>
            <a:endParaRPr lang="en-US"/>
          </a:p>
        </p:txBody>
      </p:sp>
      <p:sp>
        <p:nvSpPr>
          <p:cNvPr id="91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185C0C-1DDC-45DF-9283-03F38FEF14CD}" type="slidenum">
              <a:rPr lang="en-US"/>
              <a:pPr/>
              <a:t>36</a:t>
            </a:fld>
            <a:endParaRPr lang="en-US"/>
          </a:p>
        </p:txBody>
      </p:sp>
      <p:sp>
        <p:nvSpPr>
          <p:cNvPr id="91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B83AFA-2604-4473-9144-51FF6F1655DB}" type="slidenum">
              <a:rPr lang="en-US"/>
              <a:pPr/>
              <a:t>37</a:t>
            </a:fld>
            <a:endParaRPr lang="en-US"/>
          </a:p>
        </p:txBody>
      </p:sp>
      <p:sp>
        <p:nvSpPr>
          <p:cNvPr id="91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1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7A884-FA55-4606-8F81-BF4910C3C6CE}" type="slidenum">
              <a:rPr lang="en-US"/>
              <a:pPr/>
              <a:t>38</a:t>
            </a:fld>
            <a:endParaRPr lang="en-US"/>
          </a:p>
        </p:txBody>
      </p:sp>
      <p:sp>
        <p:nvSpPr>
          <p:cNvPr id="91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1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3E43AE-D01D-4E83-BA70-491A7B0714B5}" type="slidenum">
              <a:rPr lang="en-US"/>
              <a:pPr/>
              <a:t>39</a:t>
            </a:fld>
            <a:endParaRPr lang="en-US"/>
          </a:p>
        </p:txBody>
      </p:sp>
      <p:sp>
        <p:nvSpPr>
          <p:cNvPr id="92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2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7DB882-20EC-4850-9C9A-BFAA34D2E356}" type="slidenum">
              <a:rPr lang="en-US"/>
              <a:pPr/>
              <a:t>40</a:t>
            </a:fld>
            <a:endParaRPr lang="en-US"/>
          </a:p>
        </p:txBody>
      </p:sp>
      <p:sp>
        <p:nvSpPr>
          <p:cNvPr id="92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2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D38954-58B9-448D-A674-9186F1EBB17A}" type="slidenum">
              <a:rPr lang="en-US"/>
              <a:pPr/>
              <a:t>5</a:t>
            </a:fld>
            <a:endParaRPr lang="en-US"/>
          </a:p>
        </p:txBody>
      </p:sp>
      <p:sp>
        <p:nvSpPr>
          <p:cNvPr id="88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37AFF8-2C87-4739-84DA-552E3A09D6EA}" type="slidenum">
              <a:rPr lang="en-US"/>
              <a:pPr/>
              <a:t>41</a:t>
            </a:fld>
            <a:endParaRPr lang="en-US"/>
          </a:p>
        </p:txBody>
      </p:sp>
      <p:sp>
        <p:nvSpPr>
          <p:cNvPr id="92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2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D5472E-8173-4C87-9879-97A7C9D4FB03}" type="slidenum">
              <a:rPr lang="en-US"/>
              <a:pPr/>
              <a:t>42</a:t>
            </a:fld>
            <a:endParaRPr lang="en-US"/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2201A-C351-40E9-9861-68121642D203}" type="slidenum">
              <a:rPr lang="en-US"/>
              <a:pPr/>
              <a:t>43</a:t>
            </a:fld>
            <a:endParaRPr lang="en-US"/>
          </a:p>
        </p:txBody>
      </p:sp>
      <p:sp>
        <p:nvSpPr>
          <p:cNvPr id="92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2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D66450-D2A2-4A5B-A4A4-8E73B8915F6B}" type="slidenum">
              <a:rPr lang="en-US"/>
              <a:pPr/>
              <a:t>44</a:t>
            </a:fld>
            <a:endParaRPr lang="en-US"/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EE598F-E3AB-45D5-B4FF-23049268DF33}" type="slidenum">
              <a:rPr lang="en-US"/>
              <a:pPr/>
              <a:t>45</a:t>
            </a:fld>
            <a:endParaRPr lang="en-US"/>
          </a:p>
        </p:txBody>
      </p:sp>
      <p:sp>
        <p:nvSpPr>
          <p:cNvPr id="93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3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DCD819-0506-40B7-8DEC-A953FDB89EC1}" type="slidenum">
              <a:rPr lang="en-US"/>
              <a:pPr/>
              <a:t>46</a:t>
            </a:fld>
            <a:endParaRPr lang="en-US"/>
          </a:p>
        </p:txBody>
      </p:sp>
      <p:sp>
        <p:nvSpPr>
          <p:cNvPr id="93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E7BED-54DD-4E9A-A9D6-EEA107D19A4A}" type="slidenum">
              <a:rPr lang="en-US"/>
              <a:pPr/>
              <a:t>47</a:t>
            </a:fld>
            <a:endParaRPr lang="en-US"/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ECE92F-A15C-4C95-8195-E12138522B5A}" type="slidenum">
              <a:rPr lang="en-US"/>
              <a:pPr/>
              <a:t>6</a:t>
            </a:fld>
            <a:endParaRPr lang="en-US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3825E2-66D8-438A-BCF1-9FC563514336}" type="slidenum">
              <a:rPr lang="en-US"/>
              <a:pPr/>
              <a:t>7</a:t>
            </a:fld>
            <a:endParaRPr lang="en-US"/>
          </a:p>
        </p:txBody>
      </p:sp>
      <p:sp>
        <p:nvSpPr>
          <p:cNvPr id="82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470AC8-E222-40BE-9E2A-A46C15B4A534}" type="slidenum">
              <a:rPr lang="en-US"/>
              <a:pPr/>
              <a:t>8</a:t>
            </a:fld>
            <a:endParaRPr lang="en-US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01595F-B5C3-483F-AAE1-F0BB20C77E1E}" type="slidenum">
              <a:rPr lang="en-US"/>
              <a:pPr/>
              <a:t>9</a:t>
            </a:fld>
            <a:endParaRPr lang="en-US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21F9AA-1E5C-429F-8F12-93F8EDF092EC}" type="slidenum">
              <a:rPr lang="en-US"/>
              <a:pPr/>
              <a:t>10</a:t>
            </a:fld>
            <a:endParaRPr lang="en-US"/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9A058-78A0-4EE0-B6F0-CE60EB33EF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9EAD8-F1B7-4996-A089-BCC2E4CF4E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1CC4E-9BC4-442D-A593-4FCB6A4B30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26EB2-8023-4ECF-B064-B753D497F3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39556-666A-4C94-96C6-DF48DC0E8F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B1F76-B723-4DAC-A498-820E814CA2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EDAD1-6A79-4761-9DC2-6FF52DD450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D72DA-156D-4D18-ACB5-BA489D7B92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37870-57EB-4745-A747-9F3E788F3A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F7D64-140B-417D-9B8A-CFA2C9DF08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1E561-990E-4CA0-9B49-71123EBA32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5771B61-F971-4475-BC19-C5BA0660E41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hyperlink" Target="http://www.time.com/time/covers/0,16641,19950529,00.html" TargetMode="External"/><Relationship Id="rId5" Type="http://schemas.openxmlformats.org/officeDocument/2006/relationships/oleObject" Target="../embeddings/oleObject3.bin"/><Relationship Id="rId4" Type="http://schemas.openxmlformats.org/officeDocument/2006/relationships/image" Target="../media/image53.jpeg"/><Relationship Id="rId9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16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12" Type="http://schemas.openxmlformats.org/officeDocument/2006/relationships/image" Target="../media/image15.w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11" Type="http://schemas.openxmlformats.org/officeDocument/2006/relationships/image" Target="../media/image14.wmf"/><Relationship Id="rId5" Type="http://schemas.openxmlformats.org/officeDocument/2006/relationships/image" Target="../media/image8.wmf"/><Relationship Id="rId15" Type="http://schemas.openxmlformats.org/officeDocument/2006/relationships/image" Target="../media/image18.wmf"/><Relationship Id="rId10" Type="http://schemas.openxmlformats.org/officeDocument/2006/relationships/image" Target="../media/image13.wmf"/><Relationship Id="rId4" Type="http://schemas.openxmlformats.org/officeDocument/2006/relationships/image" Target="../media/image7.wmf"/><Relationship Id="rId9" Type="http://schemas.openxmlformats.org/officeDocument/2006/relationships/image" Target="../media/image12.wmf"/><Relationship Id="rId14" Type="http://schemas.openxmlformats.org/officeDocument/2006/relationships/image" Target="../media/image1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jpe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0" name="Rectangle 2"/>
          <p:cNvSpPr>
            <a:spLocks noChangeArrowheads="1"/>
          </p:cNvSpPr>
          <p:nvPr/>
        </p:nvSpPr>
        <p:spPr bwMode="auto">
          <a:xfrm>
            <a:off x="762000" y="4953000"/>
            <a:ext cx="8001000" cy="1295400"/>
          </a:xfrm>
          <a:prstGeom prst="rect">
            <a:avLst/>
          </a:prstGeom>
          <a:solidFill>
            <a:schemeClr val="hlink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10. Natural Hydraulic Fracturing</a:t>
            </a:r>
            <a:endParaRPr lang="en-US" sz="2800" baseline="30000">
              <a:solidFill>
                <a:schemeClr val="tx2"/>
              </a:solidFill>
            </a:endParaRPr>
          </a:p>
        </p:txBody>
      </p:sp>
      <p:pic>
        <p:nvPicPr>
          <p:cNvPr id="5" name="Picture 4" descr="ABBSG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304800"/>
            <a:ext cx="3962400" cy="428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Montour</a:t>
            </a:r>
          </a:p>
        </p:txBody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4564" name="Picture 4" descr="X-054 (Montour Fall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44000" cy="6105525"/>
          </a:xfrm>
          <a:prstGeom prst="rect">
            <a:avLst/>
          </a:prstGeom>
          <a:noFill/>
        </p:spPr>
      </p:pic>
      <p:grpSp>
        <p:nvGrpSpPr>
          <p:cNvPr id="834565" name="Group 5"/>
          <p:cNvGrpSpPr>
            <a:grpSpLocks/>
          </p:cNvGrpSpPr>
          <p:nvPr/>
        </p:nvGrpSpPr>
        <p:grpSpPr bwMode="auto">
          <a:xfrm>
            <a:off x="609600" y="1219200"/>
            <a:ext cx="6477000" cy="2362200"/>
            <a:chOff x="384" y="768"/>
            <a:chExt cx="4080" cy="1488"/>
          </a:xfrm>
        </p:grpSpPr>
        <p:sp>
          <p:nvSpPr>
            <p:cNvPr id="834566" name="Line 6"/>
            <p:cNvSpPr>
              <a:spLocks noChangeShapeType="1"/>
            </p:cNvSpPr>
            <p:nvPr/>
          </p:nvSpPr>
          <p:spPr bwMode="auto">
            <a:xfrm>
              <a:off x="3168" y="768"/>
              <a:ext cx="1296" cy="1344"/>
            </a:xfrm>
            <a:prstGeom prst="line">
              <a:avLst/>
            </a:prstGeom>
            <a:noFill/>
            <a:ln w="28575">
              <a:solidFill>
                <a:srgbClr val="66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34567" name="Line 7"/>
            <p:cNvSpPr>
              <a:spLocks noChangeShapeType="1"/>
            </p:cNvSpPr>
            <p:nvPr/>
          </p:nvSpPr>
          <p:spPr bwMode="auto">
            <a:xfrm>
              <a:off x="3168" y="768"/>
              <a:ext cx="528" cy="1392"/>
            </a:xfrm>
            <a:prstGeom prst="line">
              <a:avLst/>
            </a:prstGeom>
            <a:noFill/>
            <a:ln w="28575">
              <a:solidFill>
                <a:srgbClr val="66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34568" name="Line 8"/>
            <p:cNvSpPr>
              <a:spLocks noChangeShapeType="1"/>
            </p:cNvSpPr>
            <p:nvPr/>
          </p:nvSpPr>
          <p:spPr bwMode="auto">
            <a:xfrm flipH="1">
              <a:off x="1920" y="816"/>
              <a:ext cx="1248" cy="1392"/>
            </a:xfrm>
            <a:prstGeom prst="line">
              <a:avLst/>
            </a:prstGeom>
            <a:noFill/>
            <a:ln w="28575">
              <a:solidFill>
                <a:srgbClr val="66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34569" name="Line 9"/>
            <p:cNvSpPr>
              <a:spLocks noChangeShapeType="1"/>
            </p:cNvSpPr>
            <p:nvPr/>
          </p:nvSpPr>
          <p:spPr bwMode="auto">
            <a:xfrm flipH="1">
              <a:off x="384" y="816"/>
              <a:ext cx="2784" cy="1440"/>
            </a:xfrm>
            <a:prstGeom prst="line">
              <a:avLst/>
            </a:prstGeom>
            <a:noFill/>
            <a:ln w="28575">
              <a:solidFill>
                <a:srgbClr val="66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34570" name="Line 10"/>
            <p:cNvSpPr>
              <a:spLocks noChangeShapeType="1"/>
            </p:cNvSpPr>
            <p:nvPr/>
          </p:nvSpPr>
          <p:spPr bwMode="auto">
            <a:xfrm flipH="1">
              <a:off x="2736" y="816"/>
              <a:ext cx="432" cy="1392"/>
            </a:xfrm>
            <a:prstGeom prst="line">
              <a:avLst/>
            </a:prstGeom>
            <a:noFill/>
            <a:ln w="28575">
              <a:solidFill>
                <a:srgbClr val="66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34571" name="Group 11"/>
          <p:cNvGrpSpPr>
            <a:grpSpLocks/>
          </p:cNvGrpSpPr>
          <p:nvPr/>
        </p:nvGrpSpPr>
        <p:grpSpPr bwMode="auto">
          <a:xfrm>
            <a:off x="8382000" y="2286000"/>
            <a:ext cx="762000" cy="609600"/>
            <a:chOff x="912" y="2813"/>
            <a:chExt cx="480" cy="384"/>
          </a:xfrm>
        </p:grpSpPr>
        <p:sp>
          <p:nvSpPr>
            <p:cNvPr id="834572" name="Oval 12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573" name="Text Box 13"/>
            <p:cNvSpPr txBox="1">
              <a:spLocks noChangeArrowheads="1"/>
            </p:cNvSpPr>
            <p:nvPr/>
          </p:nvSpPr>
          <p:spPr bwMode="auto">
            <a:xfrm>
              <a:off x="912" y="2813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 baseline="30000">
                  <a:solidFill>
                    <a:schemeClr val="bg1"/>
                  </a:solidFill>
                  <a:latin typeface="Arial" charset="0"/>
                </a:rPr>
                <a:t>1</a:t>
              </a: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834574" name="Group 14"/>
          <p:cNvGrpSpPr>
            <a:grpSpLocks/>
          </p:cNvGrpSpPr>
          <p:nvPr/>
        </p:nvGrpSpPr>
        <p:grpSpPr bwMode="auto">
          <a:xfrm>
            <a:off x="1066800" y="4419600"/>
            <a:ext cx="7086600" cy="395288"/>
            <a:chOff x="480" y="624"/>
            <a:chExt cx="4464" cy="249"/>
          </a:xfrm>
        </p:grpSpPr>
        <p:sp>
          <p:nvSpPr>
            <p:cNvPr id="834575" name="Line 15"/>
            <p:cNvSpPr>
              <a:spLocks noChangeShapeType="1"/>
            </p:cNvSpPr>
            <p:nvPr/>
          </p:nvSpPr>
          <p:spPr bwMode="auto">
            <a:xfrm flipH="1">
              <a:off x="480" y="768"/>
              <a:ext cx="4464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34576" name="Text Box 16"/>
            <p:cNvSpPr txBox="1">
              <a:spLocks noChangeArrowheads="1"/>
            </p:cNvSpPr>
            <p:nvPr/>
          </p:nvSpPr>
          <p:spPr bwMode="auto">
            <a:xfrm>
              <a:off x="1296" y="624"/>
              <a:ext cx="2736" cy="2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Comic Sans MS" pitchFamily="66" charset="0"/>
                </a:rPr>
                <a:t>Propagation direction is right to left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Dike Mode</a:t>
            </a:r>
          </a:p>
        </p:txBody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1428" name="Picture 4" descr="ReservoirPress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607175"/>
          </a:xfrm>
          <a:prstGeom prst="rect">
            <a:avLst/>
          </a:prstGeom>
          <a:noFill/>
        </p:spPr>
      </p:pic>
      <p:sp>
        <p:nvSpPr>
          <p:cNvPr id="871429" name="Text Box 5"/>
          <p:cNvSpPr txBox="1">
            <a:spLocks noChangeArrowheads="1"/>
          </p:cNvSpPr>
          <p:nvPr/>
        </p:nvSpPr>
        <p:spPr bwMode="auto">
          <a:xfrm>
            <a:off x="5791200" y="2209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Early siltstone NHF</a:t>
            </a:r>
          </a:p>
        </p:txBody>
      </p:sp>
      <p:sp>
        <p:nvSpPr>
          <p:cNvPr id="871430" name="Text Box 6"/>
          <p:cNvSpPr txBox="1">
            <a:spLocks noChangeArrowheads="1"/>
          </p:cNvSpPr>
          <p:nvPr/>
        </p:nvSpPr>
        <p:spPr bwMode="auto">
          <a:xfrm>
            <a:off x="2192338" y="589756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Late shale NHF</a:t>
            </a:r>
          </a:p>
        </p:txBody>
      </p:sp>
      <p:grpSp>
        <p:nvGrpSpPr>
          <p:cNvPr id="871431" name="Group 7"/>
          <p:cNvGrpSpPr>
            <a:grpSpLocks/>
          </p:cNvGrpSpPr>
          <p:nvPr/>
        </p:nvGrpSpPr>
        <p:grpSpPr bwMode="auto">
          <a:xfrm>
            <a:off x="2057400" y="4876800"/>
            <a:ext cx="762000" cy="609600"/>
            <a:chOff x="1584" y="192"/>
            <a:chExt cx="480" cy="384"/>
          </a:xfrm>
        </p:grpSpPr>
        <p:sp>
          <p:nvSpPr>
            <p:cNvPr id="871432" name="Oval 8"/>
            <p:cNvSpPr>
              <a:spLocks noChangeArrowheads="1"/>
            </p:cNvSpPr>
            <p:nvPr/>
          </p:nvSpPr>
          <p:spPr bwMode="auto">
            <a:xfrm>
              <a:off x="1584" y="240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433" name="Text Box 9"/>
            <p:cNvSpPr txBox="1">
              <a:spLocks noChangeArrowheads="1"/>
            </p:cNvSpPr>
            <p:nvPr/>
          </p:nvSpPr>
          <p:spPr bwMode="auto">
            <a:xfrm>
              <a:off x="1584" y="192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871434" name="Group 10"/>
          <p:cNvGrpSpPr>
            <a:grpSpLocks/>
          </p:cNvGrpSpPr>
          <p:nvPr/>
        </p:nvGrpSpPr>
        <p:grpSpPr bwMode="auto">
          <a:xfrm>
            <a:off x="5727700" y="4852988"/>
            <a:ext cx="762000" cy="609600"/>
            <a:chOff x="1584" y="192"/>
            <a:chExt cx="480" cy="384"/>
          </a:xfrm>
        </p:grpSpPr>
        <p:sp>
          <p:nvSpPr>
            <p:cNvPr id="871435" name="Oval 11"/>
            <p:cNvSpPr>
              <a:spLocks noChangeArrowheads="1"/>
            </p:cNvSpPr>
            <p:nvPr/>
          </p:nvSpPr>
          <p:spPr bwMode="auto">
            <a:xfrm>
              <a:off x="1584" y="240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436" name="Text Box 12"/>
            <p:cNvSpPr txBox="1">
              <a:spLocks noChangeArrowheads="1"/>
            </p:cNvSpPr>
            <p:nvPr/>
          </p:nvSpPr>
          <p:spPr bwMode="auto">
            <a:xfrm>
              <a:off x="1584" y="192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429" grpId="0" autoUpdateAnimBg="0"/>
      <p:bldP spid="87143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Joint</a:t>
            </a:r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6612" name="Picture 4" descr="P-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2775"/>
            <a:ext cx="9144000" cy="6245225"/>
          </a:xfrm>
          <a:prstGeom prst="rect">
            <a:avLst/>
          </a:prstGeom>
          <a:noFill/>
        </p:spPr>
      </p:pic>
      <p:grpSp>
        <p:nvGrpSpPr>
          <p:cNvPr id="836613" name="Group 5"/>
          <p:cNvGrpSpPr>
            <a:grpSpLocks/>
          </p:cNvGrpSpPr>
          <p:nvPr/>
        </p:nvGrpSpPr>
        <p:grpSpPr bwMode="auto">
          <a:xfrm>
            <a:off x="5181600" y="0"/>
            <a:ext cx="3962400" cy="2498725"/>
            <a:chOff x="3264" y="0"/>
            <a:chExt cx="2496" cy="1574"/>
          </a:xfrm>
        </p:grpSpPr>
        <p:pic>
          <p:nvPicPr>
            <p:cNvPr id="836614" name="Picture 6" descr="TheJoin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56" y="0"/>
              <a:ext cx="2304" cy="1574"/>
            </a:xfrm>
            <a:prstGeom prst="rect">
              <a:avLst/>
            </a:prstGeom>
            <a:noFill/>
          </p:spPr>
        </p:pic>
        <p:sp>
          <p:nvSpPr>
            <p:cNvPr id="836615" name="Line 7"/>
            <p:cNvSpPr>
              <a:spLocks noChangeShapeType="1"/>
            </p:cNvSpPr>
            <p:nvPr/>
          </p:nvSpPr>
          <p:spPr bwMode="auto">
            <a:xfrm flipV="1">
              <a:off x="3264" y="528"/>
              <a:ext cx="864" cy="91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36616" name="Group 8"/>
          <p:cNvGrpSpPr>
            <a:grpSpLocks/>
          </p:cNvGrpSpPr>
          <p:nvPr/>
        </p:nvGrpSpPr>
        <p:grpSpPr bwMode="auto">
          <a:xfrm>
            <a:off x="304800" y="2133600"/>
            <a:ext cx="762000" cy="609600"/>
            <a:chOff x="912" y="2813"/>
            <a:chExt cx="480" cy="384"/>
          </a:xfrm>
        </p:grpSpPr>
        <p:sp>
          <p:nvSpPr>
            <p:cNvPr id="836617" name="Oval 9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6618" name="Text Box 10"/>
            <p:cNvSpPr txBox="1">
              <a:spLocks noChangeArrowheads="1"/>
            </p:cNvSpPr>
            <p:nvPr/>
          </p:nvSpPr>
          <p:spPr bwMode="auto">
            <a:xfrm>
              <a:off x="912" y="2813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 baseline="30000">
                  <a:solidFill>
                    <a:schemeClr val="bg1"/>
                  </a:solidFill>
                  <a:latin typeface="Arial" charset="0"/>
                </a:rPr>
                <a:t>1</a:t>
              </a: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836619" name="Group 11"/>
          <p:cNvGrpSpPr>
            <a:grpSpLocks/>
          </p:cNvGrpSpPr>
          <p:nvPr/>
        </p:nvGrpSpPr>
        <p:grpSpPr bwMode="auto">
          <a:xfrm>
            <a:off x="762000" y="5943600"/>
            <a:ext cx="7086600" cy="395288"/>
            <a:chOff x="480" y="624"/>
            <a:chExt cx="4464" cy="249"/>
          </a:xfrm>
        </p:grpSpPr>
        <p:sp>
          <p:nvSpPr>
            <p:cNvPr id="836620" name="Line 12"/>
            <p:cNvSpPr>
              <a:spLocks noChangeShapeType="1"/>
            </p:cNvSpPr>
            <p:nvPr/>
          </p:nvSpPr>
          <p:spPr bwMode="auto">
            <a:xfrm flipH="1">
              <a:off x="480" y="768"/>
              <a:ext cx="4464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36621" name="Text Box 13"/>
            <p:cNvSpPr txBox="1">
              <a:spLocks noChangeArrowheads="1"/>
            </p:cNvSpPr>
            <p:nvPr/>
          </p:nvSpPr>
          <p:spPr bwMode="auto">
            <a:xfrm>
              <a:off x="1296" y="624"/>
              <a:ext cx="2736" cy="2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Comic Sans MS" pitchFamily="66" charset="0"/>
                </a:rPr>
                <a:t>Propagation direction is right to left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joint</a:t>
            </a:r>
          </a:p>
        </p:txBody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8660" name="Picture 4" descr="T-0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2775"/>
            <a:ext cx="9144000" cy="6245225"/>
          </a:xfrm>
          <a:prstGeom prst="rect">
            <a:avLst/>
          </a:prstGeom>
          <a:noFill/>
        </p:spPr>
      </p:pic>
      <p:grpSp>
        <p:nvGrpSpPr>
          <p:cNvPr id="838661" name="Group 5"/>
          <p:cNvGrpSpPr>
            <a:grpSpLocks/>
          </p:cNvGrpSpPr>
          <p:nvPr/>
        </p:nvGrpSpPr>
        <p:grpSpPr bwMode="auto">
          <a:xfrm>
            <a:off x="0" y="0"/>
            <a:ext cx="7620000" cy="4572000"/>
            <a:chOff x="0" y="0"/>
            <a:chExt cx="4800" cy="2880"/>
          </a:xfrm>
        </p:grpSpPr>
        <p:pic>
          <p:nvPicPr>
            <p:cNvPr id="838662" name="Picture 6" descr="TheJoin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2304" cy="1574"/>
            </a:xfrm>
            <a:prstGeom prst="rect">
              <a:avLst/>
            </a:prstGeom>
            <a:noFill/>
          </p:spPr>
        </p:pic>
        <p:sp>
          <p:nvSpPr>
            <p:cNvPr id="838663" name="Line 7"/>
            <p:cNvSpPr>
              <a:spLocks noChangeShapeType="1"/>
            </p:cNvSpPr>
            <p:nvPr/>
          </p:nvSpPr>
          <p:spPr bwMode="auto">
            <a:xfrm flipH="1" flipV="1">
              <a:off x="240" y="1200"/>
              <a:ext cx="4560" cy="168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38664" name="Group 8"/>
          <p:cNvGrpSpPr>
            <a:grpSpLocks/>
          </p:cNvGrpSpPr>
          <p:nvPr/>
        </p:nvGrpSpPr>
        <p:grpSpPr bwMode="auto">
          <a:xfrm>
            <a:off x="0" y="3733800"/>
            <a:ext cx="762000" cy="609600"/>
            <a:chOff x="912" y="2813"/>
            <a:chExt cx="480" cy="384"/>
          </a:xfrm>
        </p:grpSpPr>
        <p:sp>
          <p:nvSpPr>
            <p:cNvPr id="838665" name="Oval 9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8666" name="Text Box 10"/>
            <p:cNvSpPr txBox="1">
              <a:spLocks noChangeArrowheads="1"/>
            </p:cNvSpPr>
            <p:nvPr/>
          </p:nvSpPr>
          <p:spPr bwMode="auto">
            <a:xfrm>
              <a:off x="912" y="2813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 baseline="30000">
                  <a:solidFill>
                    <a:schemeClr val="bg1"/>
                  </a:solidFill>
                  <a:latin typeface="Arial" charset="0"/>
                </a:rPr>
                <a:t>1</a:t>
              </a: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Paul Scott</a:t>
            </a:r>
          </a:p>
        </p:txBody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0708" name="Picture 4" descr="T-0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2775"/>
            <a:ext cx="9144000" cy="6245225"/>
          </a:xfrm>
          <a:prstGeom prst="rect">
            <a:avLst/>
          </a:prstGeom>
          <a:noFill/>
        </p:spPr>
      </p:pic>
      <p:grpSp>
        <p:nvGrpSpPr>
          <p:cNvPr id="840709" name="Group 5"/>
          <p:cNvGrpSpPr>
            <a:grpSpLocks/>
          </p:cNvGrpSpPr>
          <p:nvPr/>
        </p:nvGrpSpPr>
        <p:grpSpPr bwMode="auto">
          <a:xfrm>
            <a:off x="5029200" y="0"/>
            <a:ext cx="4114800" cy="3352800"/>
            <a:chOff x="3168" y="0"/>
            <a:chExt cx="2592" cy="2112"/>
          </a:xfrm>
        </p:grpSpPr>
        <p:pic>
          <p:nvPicPr>
            <p:cNvPr id="840710" name="Picture 6" descr="TheJoin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56" y="0"/>
              <a:ext cx="2304" cy="1574"/>
            </a:xfrm>
            <a:prstGeom prst="rect">
              <a:avLst/>
            </a:prstGeom>
            <a:noFill/>
          </p:spPr>
        </p:pic>
        <p:sp>
          <p:nvSpPr>
            <p:cNvPr id="840711" name="Line 7"/>
            <p:cNvSpPr>
              <a:spLocks noChangeShapeType="1"/>
            </p:cNvSpPr>
            <p:nvPr/>
          </p:nvSpPr>
          <p:spPr bwMode="auto">
            <a:xfrm flipV="1">
              <a:off x="3168" y="960"/>
              <a:ext cx="1584" cy="115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40712" name="Group 8"/>
          <p:cNvGrpSpPr>
            <a:grpSpLocks/>
          </p:cNvGrpSpPr>
          <p:nvPr/>
        </p:nvGrpSpPr>
        <p:grpSpPr bwMode="auto">
          <a:xfrm>
            <a:off x="8305800" y="3200400"/>
            <a:ext cx="762000" cy="609600"/>
            <a:chOff x="912" y="2813"/>
            <a:chExt cx="480" cy="384"/>
          </a:xfrm>
        </p:grpSpPr>
        <p:sp>
          <p:nvSpPr>
            <p:cNvPr id="840713" name="Oval 9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14" name="Text Box 10"/>
            <p:cNvSpPr txBox="1">
              <a:spLocks noChangeArrowheads="1"/>
            </p:cNvSpPr>
            <p:nvPr/>
          </p:nvSpPr>
          <p:spPr bwMode="auto">
            <a:xfrm>
              <a:off x="912" y="2813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 baseline="30000">
                  <a:solidFill>
                    <a:schemeClr val="bg1"/>
                  </a:solidFill>
                  <a:latin typeface="Arial" charset="0"/>
                </a:rPr>
                <a:t>1</a:t>
              </a: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Termination of the Joint</a:t>
            </a:r>
          </a:p>
        </p:txBody>
      </p:sp>
      <p:sp>
        <p:nvSpPr>
          <p:cNvPr id="84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2756" name="Picture 4" descr="T-0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2475"/>
            <a:ext cx="9144000" cy="6105525"/>
          </a:xfrm>
          <a:prstGeom prst="rect">
            <a:avLst/>
          </a:prstGeom>
          <a:noFill/>
        </p:spPr>
      </p:pic>
      <p:grpSp>
        <p:nvGrpSpPr>
          <p:cNvPr id="842757" name="Group 5"/>
          <p:cNvGrpSpPr>
            <a:grpSpLocks/>
          </p:cNvGrpSpPr>
          <p:nvPr/>
        </p:nvGrpSpPr>
        <p:grpSpPr bwMode="auto">
          <a:xfrm>
            <a:off x="0" y="0"/>
            <a:ext cx="5715000" cy="3352800"/>
            <a:chOff x="0" y="0"/>
            <a:chExt cx="3600" cy="2112"/>
          </a:xfrm>
        </p:grpSpPr>
        <p:pic>
          <p:nvPicPr>
            <p:cNvPr id="842758" name="Picture 6" descr="TheJoin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2304" cy="1574"/>
            </a:xfrm>
            <a:prstGeom prst="rect">
              <a:avLst/>
            </a:prstGeom>
            <a:noFill/>
          </p:spPr>
        </p:pic>
        <p:sp>
          <p:nvSpPr>
            <p:cNvPr id="842759" name="Line 7"/>
            <p:cNvSpPr>
              <a:spLocks noChangeShapeType="1"/>
            </p:cNvSpPr>
            <p:nvPr/>
          </p:nvSpPr>
          <p:spPr bwMode="auto">
            <a:xfrm flipH="1" flipV="1">
              <a:off x="864" y="1392"/>
              <a:ext cx="2736" cy="72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42760" name="Group 8"/>
          <p:cNvGrpSpPr>
            <a:grpSpLocks/>
          </p:cNvGrpSpPr>
          <p:nvPr/>
        </p:nvGrpSpPr>
        <p:grpSpPr bwMode="auto">
          <a:xfrm>
            <a:off x="609600" y="3276600"/>
            <a:ext cx="762000" cy="609600"/>
            <a:chOff x="912" y="2813"/>
            <a:chExt cx="480" cy="384"/>
          </a:xfrm>
        </p:grpSpPr>
        <p:sp>
          <p:nvSpPr>
            <p:cNvPr id="842761" name="Oval 9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762" name="Text Box 10"/>
            <p:cNvSpPr txBox="1">
              <a:spLocks noChangeArrowheads="1"/>
            </p:cNvSpPr>
            <p:nvPr/>
          </p:nvSpPr>
          <p:spPr bwMode="auto">
            <a:xfrm>
              <a:off x="912" y="2813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 baseline="30000">
                  <a:solidFill>
                    <a:schemeClr val="bg1"/>
                  </a:solidFill>
                  <a:latin typeface="Arial" charset="0"/>
                </a:rPr>
                <a:t>1</a:t>
              </a: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Joint</a:t>
            </a:r>
          </a:p>
        </p:txBody>
      </p:sp>
      <p:sp>
        <p:nvSpPr>
          <p:cNvPr id="84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4804" name="Picture 4" descr="T-184 (Watkins(two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45225"/>
          </a:xfrm>
          <a:prstGeom prst="rect">
            <a:avLst/>
          </a:prstGeom>
          <a:noFill/>
        </p:spPr>
      </p:pic>
      <p:grpSp>
        <p:nvGrpSpPr>
          <p:cNvPr id="844805" name="Group 5"/>
          <p:cNvGrpSpPr>
            <a:grpSpLocks/>
          </p:cNvGrpSpPr>
          <p:nvPr/>
        </p:nvGrpSpPr>
        <p:grpSpPr bwMode="auto">
          <a:xfrm>
            <a:off x="228600" y="685800"/>
            <a:ext cx="8915400" cy="3657600"/>
            <a:chOff x="144" y="432"/>
            <a:chExt cx="5616" cy="2304"/>
          </a:xfrm>
        </p:grpSpPr>
        <p:grpSp>
          <p:nvGrpSpPr>
            <p:cNvPr id="844806" name="Group 6"/>
            <p:cNvGrpSpPr>
              <a:grpSpLocks/>
            </p:cNvGrpSpPr>
            <p:nvPr/>
          </p:nvGrpSpPr>
          <p:grpSpPr bwMode="auto">
            <a:xfrm>
              <a:off x="144" y="432"/>
              <a:ext cx="5616" cy="2304"/>
              <a:chOff x="144" y="432"/>
              <a:chExt cx="5616" cy="2304"/>
            </a:xfrm>
          </p:grpSpPr>
          <p:pic>
            <p:nvPicPr>
              <p:cNvPr id="844807" name="Picture 7" descr="TheJoint(composite)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68" y="432"/>
                <a:ext cx="4792" cy="204"/>
              </a:xfrm>
              <a:prstGeom prst="rect">
                <a:avLst/>
              </a:prstGeom>
              <a:noFill/>
            </p:spPr>
          </p:pic>
          <p:pic>
            <p:nvPicPr>
              <p:cNvPr id="844808" name="Picture 8" descr="TheJoint(composite)(2)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4" y="1344"/>
                <a:ext cx="4750" cy="215"/>
              </a:xfrm>
              <a:prstGeom prst="rect">
                <a:avLst/>
              </a:prstGeom>
              <a:noFill/>
            </p:spPr>
          </p:pic>
          <p:sp>
            <p:nvSpPr>
              <p:cNvPr id="844809" name="Line 9"/>
              <p:cNvSpPr>
                <a:spLocks noChangeShapeType="1"/>
              </p:cNvSpPr>
              <p:nvPr/>
            </p:nvSpPr>
            <p:spPr bwMode="auto">
              <a:xfrm>
                <a:off x="240" y="1632"/>
                <a:ext cx="2256" cy="110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844810" name="Line 10"/>
              <p:cNvSpPr>
                <a:spLocks noChangeShapeType="1"/>
              </p:cNvSpPr>
              <p:nvPr/>
            </p:nvSpPr>
            <p:spPr bwMode="auto">
              <a:xfrm>
                <a:off x="3504" y="1584"/>
                <a:ext cx="1344" cy="33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844811" name="Line 11"/>
              <p:cNvSpPr>
                <a:spLocks noChangeShapeType="1"/>
              </p:cNvSpPr>
              <p:nvPr/>
            </p:nvSpPr>
            <p:spPr bwMode="auto">
              <a:xfrm>
                <a:off x="1872" y="672"/>
                <a:ext cx="3888" cy="38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844812" name="Line 12"/>
            <p:cNvSpPr>
              <a:spLocks noChangeShapeType="1"/>
            </p:cNvSpPr>
            <p:nvPr/>
          </p:nvSpPr>
          <p:spPr bwMode="auto">
            <a:xfrm>
              <a:off x="960" y="576"/>
              <a:ext cx="3888" cy="81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44813" name="Group 13"/>
          <p:cNvGrpSpPr>
            <a:grpSpLocks/>
          </p:cNvGrpSpPr>
          <p:nvPr/>
        </p:nvGrpSpPr>
        <p:grpSpPr bwMode="auto">
          <a:xfrm>
            <a:off x="1752600" y="3962400"/>
            <a:ext cx="762000" cy="609600"/>
            <a:chOff x="912" y="2813"/>
            <a:chExt cx="480" cy="384"/>
          </a:xfrm>
        </p:grpSpPr>
        <p:sp>
          <p:nvSpPr>
            <p:cNvPr id="844814" name="Oval 14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15" name="Text Box 15"/>
            <p:cNvSpPr txBox="1">
              <a:spLocks noChangeArrowheads="1"/>
            </p:cNvSpPr>
            <p:nvPr/>
          </p:nvSpPr>
          <p:spPr bwMode="auto">
            <a:xfrm>
              <a:off x="912" y="2813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 baseline="30000">
                  <a:solidFill>
                    <a:schemeClr val="bg1"/>
                  </a:solidFill>
                  <a:latin typeface="Arial" charset="0"/>
                </a:rPr>
                <a:t>1</a:t>
              </a: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  <p:sp>
        <p:nvSpPr>
          <p:cNvPr id="844816" name="Text Box 16"/>
          <p:cNvSpPr txBox="1">
            <a:spLocks noChangeArrowheads="1"/>
          </p:cNvSpPr>
          <p:nvPr/>
        </p:nvSpPr>
        <p:spPr bwMode="auto">
          <a:xfrm>
            <a:off x="457200" y="6400800"/>
            <a:ext cx="838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Ithaca gray shale and siltstone, further upsection from Geneseo black shale.</a:t>
            </a:r>
          </a:p>
        </p:txBody>
      </p:sp>
      <p:grpSp>
        <p:nvGrpSpPr>
          <p:cNvPr id="844817" name="Group 17"/>
          <p:cNvGrpSpPr>
            <a:grpSpLocks/>
          </p:cNvGrpSpPr>
          <p:nvPr/>
        </p:nvGrpSpPr>
        <p:grpSpPr bwMode="auto">
          <a:xfrm>
            <a:off x="8610600" y="2667000"/>
            <a:ext cx="762000" cy="609600"/>
            <a:chOff x="912" y="2813"/>
            <a:chExt cx="480" cy="384"/>
          </a:xfrm>
        </p:grpSpPr>
        <p:sp>
          <p:nvSpPr>
            <p:cNvPr id="844818" name="Oval 18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19" name="Text Box 19"/>
            <p:cNvSpPr txBox="1">
              <a:spLocks noChangeArrowheads="1"/>
            </p:cNvSpPr>
            <p:nvPr/>
          </p:nvSpPr>
          <p:spPr bwMode="auto">
            <a:xfrm>
              <a:off x="912" y="2813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 baseline="30000">
                  <a:solidFill>
                    <a:schemeClr val="bg1"/>
                  </a:solidFill>
                  <a:latin typeface="Arial" charset="0"/>
                </a:rPr>
                <a:t>1</a:t>
              </a: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844820" name="Group 20"/>
          <p:cNvGrpSpPr>
            <a:grpSpLocks/>
          </p:cNvGrpSpPr>
          <p:nvPr/>
        </p:nvGrpSpPr>
        <p:grpSpPr bwMode="auto">
          <a:xfrm>
            <a:off x="2133600" y="5257800"/>
            <a:ext cx="762000" cy="609600"/>
            <a:chOff x="912" y="2813"/>
            <a:chExt cx="480" cy="384"/>
          </a:xfrm>
        </p:grpSpPr>
        <p:sp>
          <p:nvSpPr>
            <p:cNvPr id="844821" name="Oval 21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22" name="Text Box 22"/>
            <p:cNvSpPr txBox="1">
              <a:spLocks noChangeArrowheads="1"/>
            </p:cNvSpPr>
            <p:nvPr/>
          </p:nvSpPr>
          <p:spPr bwMode="auto">
            <a:xfrm>
              <a:off x="912" y="2813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 baseline="30000">
                  <a:solidFill>
                    <a:schemeClr val="bg1"/>
                  </a:solidFill>
                  <a:latin typeface="Arial" charset="0"/>
                </a:rPr>
                <a:t>2</a:t>
              </a: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844823" name="Group 23"/>
          <p:cNvGrpSpPr>
            <a:grpSpLocks/>
          </p:cNvGrpSpPr>
          <p:nvPr/>
        </p:nvGrpSpPr>
        <p:grpSpPr bwMode="auto">
          <a:xfrm>
            <a:off x="8534400" y="0"/>
            <a:ext cx="762000" cy="609600"/>
            <a:chOff x="912" y="2813"/>
            <a:chExt cx="480" cy="384"/>
          </a:xfrm>
        </p:grpSpPr>
        <p:sp>
          <p:nvSpPr>
            <p:cNvPr id="844824" name="Oval 24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825" name="Text Box 25"/>
            <p:cNvSpPr txBox="1">
              <a:spLocks noChangeArrowheads="1"/>
            </p:cNvSpPr>
            <p:nvPr/>
          </p:nvSpPr>
          <p:spPr bwMode="auto">
            <a:xfrm>
              <a:off x="912" y="2813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 baseline="30000">
                  <a:solidFill>
                    <a:schemeClr val="bg1"/>
                  </a:solidFill>
                  <a:latin typeface="Arial" charset="0"/>
                </a:rPr>
                <a:t>2</a:t>
              </a: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Compressibility of Methane</a:t>
            </a:r>
          </a:p>
        </p:txBody>
      </p:sp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6852" name="Picture 4" descr="Lacazet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44000" cy="5559425"/>
          </a:xfrm>
          <a:prstGeom prst="rect">
            <a:avLst/>
          </a:prstGeom>
          <a:noFill/>
        </p:spPr>
      </p:pic>
      <p:grpSp>
        <p:nvGrpSpPr>
          <p:cNvPr id="846853" name="Group 5"/>
          <p:cNvGrpSpPr>
            <a:grpSpLocks/>
          </p:cNvGrpSpPr>
          <p:nvPr/>
        </p:nvGrpSpPr>
        <p:grpSpPr bwMode="auto">
          <a:xfrm>
            <a:off x="7924800" y="457200"/>
            <a:ext cx="762000" cy="609600"/>
            <a:chOff x="912" y="2813"/>
            <a:chExt cx="480" cy="384"/>
          </a:xfrm>
        </p:grpSpPr>
        <p:sp>
          <p:nvSpPr>
            <p:cNvPr id="846854" name="Oval 6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855" name="Text Box 7"/>
            <p:cNvSpPr txBox="1">
              <a:spLocks noChangeArrowheads="1"/>
            </p:cNvSpPr>
            <p:nvPr/>
          </p:nvSpPr>
          <p:spPr bwMode="auto">
            <a:xfrm>
              <a:off x="912" y="2813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 baseline="30000">
                  <a:solidFill>
                    <a:schemeClr val="bg1"/>
                  </a:solidFill>
                  <a:latin typeface="Arial" charset="0"/>
                </a:rPr>
                <a:t>1</a:t>
              </a: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71800"/>
            <a:ext cx="3810000" cy="1143000"/>
          </a:xfrm>
        </p:spPr>
        <p:txBody>
          <a:bodyPr/>
          <a:lstStyle/>
          <a:p>
            <a:r>
              <a:rPr lang="en-US" sz="4000">
                <a:solidFill>
                  <a:srgbClr val="FFFF00"/>
                </a:solidFill>
                <a:latin typeface="Comic Sans MS" pitchFamily="66" charset="0"/>
              </a:rPr>
              <a:t>Amy Freeman</a:t>
            </a:r>
          </a:p>
        </p:txBody>
      </p:sp>
      <p:pic>
        <p:nvPicPr>
          <p:cNvPr id="887811" name="Picture 3" descr="Amy Freem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81000"/>
            <a:ext cx="1804988" cy="2362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87812" name="Picture 4" descr="Free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267200"/>
            <a:ext cx="3960813" cy="21828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87813" name="Picture 5" descr="Freeman(1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457200"/>
            <a:ext cx="4276725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514" name="Picture 2" descr="P72800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44600" y="-5334000"/>
            <a:ext cx="11631613" cy="15544800"/>
          </a:xfrm>
          <a:prstGeom prst="rect">
            <a:avLst/>
          </a:prstGeom>
          <a:noFill/>
        </p:spPr>
      </p:pic>
      <p:sp>
        <p:nvSpPr>
          <p:cNvPr id="832515" name="Rectangle 3"/>
          <p:cNvSpPr>
            <a:spLocks noChangeArrowheads="1"/>
          </p:cNvSpPr>
          <p:nvPr/>
        </p:nvSpPr>
        <p:spPr bwMode="auto">
          <a:xfrm>
            <a:off x="5562600" y="4191000"/>
            <a:ext cx="38687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  <a:latin typeface="Helvetica" pitchFamily="34" charset="0"/>
              </a:rPr>
              <a:t>PSU lab experiment:</a:t>
            </a:r>
          </a:p>
          <a:p>
            <a:pPr algn="ctr"/>
            <a:r>
              <a:rPr lang="en-US" sz="1800">
                <a:solidFill>
                  <a:schemeClr val="bg1"/>
                </a:solidFill>
                <a:latin typeface="Helvetica" pitchFamily="34" charset="0"/>
              </a:rPr>
              <a:t>plexiglass cylinder hydraulically fractured from internal hole</a:t>
            </a:r>
          </a:p>
        </p:txBody>
      </p:sp>
      <p:grpSp>
        <p:nvGrpSpPr>
          <p:cNvPr id="832516" name="Group 4"/>
          <p:cNvGrpSpPr>
            <a:grpSpLocks/>
          </p:cNvGrpSpPr>
          <p:nvPr/>
        </p:nvGrpSpPr>
        <p:grpSpPr bwMode="auto">
          <a:xfrm>
            <a:off x="3352800" y="2590800"/>
            <a:ext cx="4984750" cy="1020763"/>
            <a:chOff x="2112" y="1632"/>
            <a:chExt cx="3140" cy="643"/>
          </a:xfrm>
        </p:grpSpPr>
        <p:sp>
          <p:nvSpPr>
            <p:cNvPr id="832517" name="Line 5"/>
            <p:cNvSpPr>
              <a:spLocks noChangeShapeType="1"/>
            </p:cNvSpPr>
            <p:nvPr/>
          </p:nvSpPr>
          <p:spPr bwMode="auto">
            <a:xfrm flipH="1" flipV="1">
              <a:off x="2112" y="1632"/>
              <a:ext cx="1248" cy="2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32518" name="Rectangle 6"/>
            <p:cNvSpPr>
              <a:spLocks noChangeArrowheads="1"/>
            </p:cNvSpPr>
            <p:nvPr/>
          </p:nvSpPr>
          <p:spPr bwMode="auto">
            <a:xfrm>
              <a:off x="3216" y="2044"/>
              <a:ext cx="20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i="1">
                  <a:solidFill>
                    <a:schemeClr val="bg1"/>
                  </a:solidFill>
                  <a:latin typeface="Helvetica" pitchFamily="34" charset="0"/>
                </a:rPr>
                <a:t>discrete propagation events</a:t>
              </a:r>
            </a:p>
          </p:txBody>
        </p:sp>
      </p:grpSp>
      <p:sp>
        <p:nvSpPr>
          <p:cNvPr id="832519" name="Text Box 7"/>
          <p:cNvSpPr txBox="1">
            <a:spLocks noChangeArrowheads="1"/>
          </p:cNvSpPr>
          <p:nvPr/>
        </p:nvSpPr>
        <p:spPr bwMode="auto">
          <a:xfrm>
            <a:off x="152400" y="381000"/>
            <a:ext cx="62484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Arial" charset="0"/>
              </a:rPr>
              <a:t>What is the cause of incremental fracturing?</a:t>
            </a:r>
          </a:p>
        </p:txBody>
      </p:sp>
      <p:sp>
        <p:nvSpPr>
          <p:cNvPr id="832520" name="Line 8"/>
          <p:cNvSpPr>
            <a:spLocks noChangeShapeType="1"/>
          </p:cNvSpPr>
          <p:nvPr/>
        </p:nvSpPr>
        <p:spPr bwMode="auto">
          <a:xfrm flipH="1">
            <a:off x="6019800" y="5105400"/>
            <a:ext cx="1905000" cy="762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32521" name="Group 9"/>
          <p:cNvGrpSpPr>
            <a:grpSpLocks/>
          </p:cNvGrpSpPr>
          <p:nvPr/>
        </p:nvGrpSpPr>
        <p:grpSpPr bwMode="auto">
          <a:xfrm>
            <a:off x="5715000" y="1143000"/>
            <a:ext cx="3048000" cy="1454150"/>
            <a:chOff x="3600" y="720"/>
            <a:chExt cx="1920" cy="916"/>
          </a:xfrm>
        </p:grpSpPr>
        <p:sp>
          <p:nvSpPr>
            <p:cNvPr id="832522" name="Text Box 10"/>
            <p:cNvSpPr txBox="1">
              <a:spLocks noChangeArrowheads="1"/>
            </p:cNvSpPr>
            <p:nvPr/>
          </p:nvSpPr>
          <p:spPr bwMode="auto">
            <a:xfrm>
              <a:off x="3600" y="816"/>
              <a:ext cx="1920" cy="5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latin typeface="Comic Sans MS" pitchFamily="66" charset="0"/>
                </a:rPr>
                <a:t>Gas Law:                   PV = nRT = constant</a:t>
              </a:r>
            </a:p>
          </p:txBody>
        </p:sp>
        <p:sp>
          <p:nvSpPr>
            <p:cNvPr id="832523" name="Line 11"/>
            <p:cNvSpPr>
              <a:spLocks noChangeShapeType="1"/>
            </p:cNvSpPr>
            <p:nvPr/>
          </p:nvSpPr>
          <p:spPr bwMode="auto">
            <a:xfrm flipV="1">
              <a:off x="3840" y="720"/>
              <a:ext cx="0" cy="336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32524" name="Line 12"/>
            <p:cNvSpPr>
              <a:spLocks noChangeShapeType="1"/>
            </p:cNvSpPr>
            <p:nvPr/>
          </p:nvSpPr>
          <p:spPr bwMode="auto">
            <a:xfrm rot="10800000" flipV="1">
              <a:off x="3722" y="1300"/>
              <a:ext cx="0" cy="336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33400"/>
            <a:ext cx="6400800" cy="1143000"/>
          </a:xfrm>
        </p:spPr>
        <p:txBody>
          <a:bodyPr>
            <a:noAutofit/>
          </a:bodyPr>
          <a:lstStyle/>
          <a:p>
            <a:pPr algn="r"/>
            <a:r>
              <a:rPr lang="en-US" sz="6000" dirty="0" smtClean="0">
                <a:latin typeface="Comic Sans MS" pitchFamily="66" charset="0"/>
              </a:rPr>
              <a:t>An Industrial Affiliates Group</a:t>
            </a:r>
            <a:endParaRPr lang="en-US" sz="60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To assist in the development of the emerging gas play in the Devonian black shale basin of Pennsylvania and New York.</a:t>
            </a:r>
          </a:p>
          <a:p>
            <a:r>
              <a:rPr lang="en-US" dirty="0" smtClean="0"/>
              <a:t>All data including figures and maps that come with this collection of slides is proprietary and for the exclusive internal use of members of the ABBSG affiliates group.  </a:t>
            </a:r>
          </a:p>
        </p:txBody>
      </p:sp>
      <p:pic>
        <p:nvPicPr>
          <p:cNvPr id="4" name="Picture 3" descr="ABBSG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1903895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FFFF00"/>
                </a:solidFill>
                <a:latin typeface="Comic Sans MS" pitchFamily="66" charset="0"/>
              </a:rPr>
              <a:t>Hubbert’s Peak              (American Natural Gas = 2001)</a:t>
            </a:r>
          </a:p>
        </p:txBody>
      </p:sp>
      <p:grpSp>
        <p:nvGrpSpPr>
          <p:cNvPr id="889859" name="Group 3"/>
          <p:cNvGrpSpPr>
            <a:grpSpLocks/>
          </p:cNvGrpSpPr>
          <p:nvPr/>
        </p:nvGrpSpPr>
        <p:grpSpPr bwMode="auto">
          <a:xfrm>
            <a:off x="1295400" y="1600200"/>
            <a:ext cx="6629400" cy="4689475"/>
            <a:chOff x="864" y="1104"/>
            <a:chExt cx="4176" cy="2954"/>
          </a:xfrm>
        </p:grpSpPr>
        <p:pic>
          <p:nvPicPr>
            <p:cNvPr id="88986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" y="1104"/>
              <a:ext cx="4176" cy="2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89861" name="Rectangle 5"/>
            <p:cNvSpPr>
              <a:spLocks noChangeArrowheads="1"/>
            </p:cNvSpPr>
            <p:nvPr/>
          </p:nvSpPr>
          <p:spPr bwMode="auto">
            <a:xfrm>
              <a:off x="2400" y="2112"/>
              <a:ext cx="432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889862" name="Rectangle 6"/>
          <p:cNvSpPr>
            <a:spLocks noChangeArrowheads="1"/>
          </p:cNvSpPr>
          <p:nvPr/>
        </p:nvSpPr>
        <p:spPr bwMode="auto">
          <a:xfrm>
            <a:off x="2500313" y="2362200"/>
            <a:ext cx="2033587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400">
                <a:latin typeface="Comic Sans MS" pitchFamily="66" charset="0"/>
              </a:rPr>
              <a:t>Discovery Curve + 23 years</a:t>
            </a:r>
          </a:p>
          <a:p>
            <a:r>
              <a:rPr lang="en-US" sz="1400">
                <a:latin typeface="Comic Sans MS" pitchFamily="66" charset="0"/>
              </a:rPr>
              <a:t>Total Production</a:t>
            </a:r>
          </a:p>
          <a:p>
            <a:r>
              <a:rPr lang="en-US" sz="1400">
                <a:latin typeface="Comic Sans MS" pitchFamily="66" charset="0"/>
              </a:rPr>
              <a:t>Conventional Production</a:t>
            </a:r>
          </a:p>
          <a:p>
            <a:r>
              <a:rPr lang="en-US" sz="1400">
                <a:latin typeface="Comic Sans MS" pitchFamily="66" charset="0"/>
              </a:rPr>
              <a:t>Unconventional Production</a:t>
            </a:r>
          </a:p>
        </p:txBody>
      </p:sp>
      <p:sp>
        <p:nvSpPr>
          <p:cNvPr id="889863" name="Rectangle 7"/>
          <p:cNvSpPr>
            <a:spLocks noChangeArrowheads="1"/>
          </p:cNvSpPr>
          <p:nvPr/>
        </p:nvSpPr>
        <p:spPr bwMode="auto">
          <a:xfrm>
            <a:off x="2171700" y="3443288"/>
            <a:ext cx="1912938" cy="1825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9864" name="Rectangle 8"/>
          <p:cNvSpPr>
            <a:spLocks noChangeArrowheads="1"/>
          </p:cNvSpPr>
          <p:nvPr/>
        </p:nvSpPr>
        <p:spPr bwMode="auto">
          <a:xfrm>
            <a:off x="6477000" y="5410200"/>
            <a:ext cx="1066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9865" name="Line 9"/>
          <p:cNvSpPr>
            <a:spLocks noChangeShapeType="1"/>
          </p:cNvSpPr>
          <p:nvPr/>
        </p:nvSpPr>
        <p:spPr bwMode="auto">
          <a:xfrm flipH="1">
            <a:off x="6477000" y="1371600"/>
            <a:ext cx="990600" cy="990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89866" name="Group 10"/>
          <p:cNvGrpSpPr>
            <a:grpSpLocks/>
          </p:cNvGrpSpPr>
          <p:nvPr/>
        </p:nvGrpSpPr>
        <p:grpSpPr bwMode="auto">
          <a:xfrm>
            <a:off x="6629400" y="2362200"/>
            <a:ext cx="838200" cy="2667000"/>
            <a:chOff x="4176" y="1488"/>
            <a:chExt cx="528" cy="1680"/>
          </a:xfrm>
        </p:grpSpPr>
        <p:sp>
          <p:nvSpPr>
            <p:cNvPr id="889867" name="Line 11"/>
            <p:cNvSpPr>
              <a:spLocks noChangeShapeType="1"/>
            </p:cNvSpPr>
            <p:nvPr/>
          </p:nvSpPr>
          <p:spPr bwMode="auto">
            <a:xfrm flipV="1">
              <a:off x="4176" y="1488"/>
              <a:ext cx="288" cy="12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89868" name="Line 12"/>
            <p:cNvSpPr>
              <a:spLocks noChangeShapeType="1"/>
            </p:cNvSpPr>
            <p:nvPr/>
          </p:nvSpPr>
          <p:spPr bwMode="auto">
            <a:xfrm>
              <a:off x="4176" y="2136"/>
              <a:ext cx="240" cy="2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89869" name="Rectangle 13"/>
            <p:cNvSpPr>
              <a:spLocks noChangeArrowheads="1"/>
            </p:cNvSpPr>
            <p:nvPr/>
          </p:nvSpPr>
          <p:spPr bwMode="auto">
            <a:xfrm>
              <a:off x="4272" y="2880"/>
              <a:ext cx="432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9870" name="Line 14"/>
            <p:cNvSpPr>
              <a:spLocks noChangeShapeType="1"/>
            </p:cNvSpPr>
            <p:nvPr/>
          </p:nvSpPr>
          <p:spPr bwMode="auto">
            <a:xfrm flipV="1">
              <a:off x="4224" y="2544"/>
              <a:ext cx="240" cy="43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9871" name="Group 15"/>
          <p:cNvGrpSpPr>
            <a:grpSpLocks/>
          </p:cNvGrpSpPr>
          <p:nvPr/>
        </p:nvGrpSpPr>
        <p:grpSpPr bwMode="auto">
          <a:xfrm>
            <a:off x="5410200" y="3352800"/>
            <a:ext cx="914400" cy="1981200"/>
            <a:chOff x="3408" y="2112"/>
            <a:chExt cx="576" cy="1248"/>
          </a:xfrm>
        </p:grpSpPr>
        <p:sp>
          <p:nvSpPr>
            <p:cNvPr id="889872" name="Line 16"/>
            <p:cNvSpPr>
              <a:spLocks noChangeShapeType="1"/>
            </p:cNvSpPr>
            <p:nvPr/>
          </p:nvSpPr>
          <p:spPr bwMode="auto">
            <a:xfrm>
              <a:off x="3744" y="2112"/>
              <a:ext cx="0" cy="12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89873" name="Text Box 17"/>
            <p:cNvSpPr txBox="1">
              <a:spLocks noChangeArrowheads="1"/>
            </p:cNvSpPr>
            <p:nvPr/>
          </p:nvSpPr>
          <p:spPr bwMode="auto">
            <a:xfrm>
              <a:off x="3408" y="2304"/>
              <a:ext cx="576" cy="7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latin typeface="Arial" charset="0"/>
                </a:rPr>
                <a:t>SWEPI funds Engelder research on Antrim gas shale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sz="2400">
                <a:solidFill>
                  <a:srgbClr val="FFFF00"/>
                </a:solidFill>
                <a:latin typeface="Comic Sans MS" pitchFamily="66" charset="0"/>
              </a:rPr>
              <a:t>Antrim Black Shale, Paxton Quarry, Upper Michigan</a:t>
            </a:r>
          </a:p>
        </p:txBody>
      </p:sp>
      <p:sp>
        <p:nvSpPr>
          <p:cNvPr id="89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1908" name="Picture 4" descr="Antrim(Paxton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19150"/>
            <a:ext cx="9144000" cy="6038850"/>
          </a:xfrm>
          <a:prstGeom prst="rect">
            <a:avLst/>
          </a:prstGeom>
          <a:noFill/>
        </p:spPr>
      </p:pic>
      <p:sp>
        <p:nvSpPr>
          <p:cNvPr id="891909" name="Text Box 5"/>
          <p:cNvSpPr txBox="1">
            <a:spLocks noChangeArrowheads="1"/>
          </p:cNvSpPr>
          <p:nvPr/>
        </p:nvSpPr>
        <p:spPr bwMode="auto">
          <a:xfrm>
            <a:off x="7696200" y="6324600"/>
            <a:ext cx="1143000" cy="39528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charset="0"/>
              </a:rPr>
              <a:t>ca. 1990</a:t>
            </a:r>
          </a:p>
        </p:txBody>
      </p:sp>
      <p:grpSp>
        <p:nvGrpSpPr>
          <p:cNvPr id="891910" name="Group 6"/>
          <p:cNvGrpSpPr>
            <a:grpSpLocks/>
          </p:cNvGrpSpPr>
          <p:nvPr/>
        </p:nvGrpSpPr>
        <p:grpSpPr bwMode="auto">
          <a:xfrm>
            <a:off x="0" y="2133600"/>
            <a:ext cx="3162300" cy="4724400"/>
            <a:chOff x="0" y="1344"/>
            <a:chExt cx="1992" cy="2976"/>
          </a:xfrm>
        </p:grpSpPr>
        <p:pic>
          <p:nvPicPr>
            <p:cNvPr id="891911" name="Picture 7" descr="Engelder (Concretion)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344"/>
              <a:ext cx="1992" cy="2976"/>
            </a:xfrm>
            <a:prstGeom prst="rect">
              <a:avLst/>
            </a:prstGeom>
            <a:noFill/>
          </p:spPr>
        </p:pic>
        <p:sp>
          <p:nvSpPr>
            <p:cNvPr id="891912" name="Text Box 8"/>
            <p:cNvSpPr txBox="1">
              <a:spLocks noChangeArrowheads="1"/>
            </p:cNvSpPr>
            <p:nvPr/>
          </p:nvSpPr>
          <p:spPr bwMode="auto">
            <a:xfrm>
              <a:off x="864" y="1344"/>
              <a:ext cx="1104" cy="17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rgbClr val="FFFF00"/>
                  </a:solidFill>
                  <a:latin typeface="Arial" charset="0"/>
                </a:rPr>
                <a:t>Marcellus concretion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772400" cy="1143000"/>
          </a:xfrm>
        </p:spPr>
        <p:txBody>
          <a:bodyPr/>
          <a:lstStyle/>
          <a:p>
            <a:pPr algn="r"/>
            <a:r>
              <a:rPr lang="en-US" sz="4000">
                <a:solidFill>
                  <a:srgbClr val="FFFF00"/>
                </a:solidFill>
                <a:latin typeface="Comic Sans MS" pitchFamily="66" charset="0"/>
              </a:rPr>
              <a:t>David McConaughy</a:t>
            </a:r>
          </a:p>
        </p:txBody>
      </p:sp>
      <p:sp>
        <p:nvSpPr>
          <p:cNvPr id="893955" name="Text Box 3"/>
          <p:cNvSpPr txBox="1">
            <a:spLocks noChangeArrowheads="1"/>
          </p:cNvSpPr>
          <p:nvPr/>
        </p:nvSpPr>
        <p:spPr bwMode="auto">
          <a:xfrm>
            <a:off x="92075" y="5837238"/>
            <a:ext cx="5334000" cy="944562"/>
          </a:xfrm>
          <a:prstGeom prst="rect">
            <a:avLst/>
          </a:prstGeom>
          <a:solidFill>
            <a:srgbClr val="3A0C96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Recognized joints passing around concretions thereby giving independent evidence for hydraulic fracturing in Marcellus!</a:t>
            </a:r>
          </a:p>
        </p:txBody>
      </p:sp>
      <p:pic>
        <p:nvPicPr>
          <p:cNvPr id="893956" name="Picture 4" descr="14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447800"/>
            <a:ext cx="6324600" cy="3963988"/>
          </a:xfrm>
          <a:prstGeom prst="rect">
            <a:avLst/>
          </a:prstGeom>
          <a:noFill/>
        </p:spPr>
      </p:pic>
      <p:graphicFrame>
        <p:nvGraphicFramePr>
          <p:cNvPr id="893957" name="Object 5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3554413" cy="4876800"/>
        </p:xfrm>
        <a:graphic>
          <a:graphicData uri="http://schemas.openxmlformats.org/presentationml/2006/ole">
            <p:oleObj spid="_x0000_s893957" name="Image" r:id="rId5" imgW="12698413" imgH="17422222" progId="">
              <p:embed/>
            </p:oleObj>
          </a:graphicData>
        </a:graphic>
      </p:graphicFrame>
      <p:grpSp>
        <p:nvGrpSpPr>
          <p:cNvPr id="893958" name="Group 6"/>
          <p:cNvGrpSpPr>
            <a:grpSpLocks/>
          </p:cNvGrpSpPr>
          <p:nvPr/>
        </p:nvGrpSpPr>
        <p:grpSpPr bwMode="auto">
          <a:xfrm>
            <a:off x="5105400" y="5410200"/>
            <a:ext cx="4038600" cy="665163"/>
            <a:chOff x="3216" y="3120"/>
            <a:chExt cx="2544" cy="419"/>
          </a:xfrm>
        </p:grpSpPr>
        <p:sp>
          <p:nvSpPr>
            <p:cNvPr id="893959" name="Text Box 7"/>
            <p:cNvSpPr txBox="1">
              <a:spLocks noChangeArrowheads="1"/>
            </p:cNvSpPr>
            <p:nvPr/>
          </p:nvSpPr>
          <p:spPr bwMode="auto">
            <a:xfrm>
              <a:off x="3216" y="3120"/>
              <a:ext cx="25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FFFF00"/>
                  </a:solidFill>
                  <a:latin typeface="Comic Sans MS" pitchFamily="66" charset="0"/>
                </a:rPr>
                <a:t>Rhinestreet (Devonian black shale)</a:t>
              </a:r>
            </a:p>
          </p:txBody>
        </p:sp>
        <p:sp>
          <p:nvSpPr>
            <p:cNvPr id="893960" name="Text Box 8"/>
            <p:cNvSpPr txBox="1">
              <a:spLocks noChangeArrowheads="1"/>
            </p:cNvSpPr>
            <p:nvPr/>
          </p:nvSpPr>
          <p:spPr bwMode="auto">
            <a:xfrm>
              <a:off x="3648" y="3360"/>
              <a:ext cx="1632" cy="179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rgbClr val="FFFF00"/>
                  </a:solidFill>
                </a:rPr>
                <a:t>Lake Erie shoreline, Fredonia, N.Y.</a:t>
              </a:r>
            </a:p>
          </p:txBody>
        </p:sp>
      </p:grpSp>
      <p:sp>
        <p:nvSpPr>
          <p:cNvPr id="893961" name="Text Box 9"/>
          <p:cNvSpPr txBox="1">
            <a:spLocks noChangeArrowheads="1"/>
          </p:cNvSpPr>
          <p:nvPr/>
        </p:nvSpPr>
        <p:spPr bwMode="auto">
          <a:xfrm>
            <a:off x="6400800" y="4800600"/>
            <a:ext cx="1752600" cy="284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FCF4D0"/>
                </a:solidFill>
              </a:rPr>
              <a:t>Gary Lash student</a:t>
            </a:r>
          </a:p>
        </p:txBody>
      </p:sp>
      <p:sp>
        <p:nvSpPr>
          <p:cNvPr id="893962" name="Line 10"/>
          <p:cNvSpPr>
            <a:spLocks noChangeShapeType="1"/>
          </p:cNvSpPr>
          <p:nvPr/>
        </p:nvSpPr>
        <p:spPr bwMode="auto">
          <a:xfrm flipH="1">
            <a:off x="3733800" y="838200"/>
            <a:ext cx="6096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6004" name="Picture 4" descr="P82500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</p:spPr>
      </p:pic>
      <p:sp>
        <p:nvSpPr>
          <p:cNvPr id="896005" name="Text Box 5"/>
          <p:cNvSpPr txBox="1">
            <a:spLocks noChangeArrowheads="1"/>
          </p:cNvSpPr>
          <p:nvPr/>
        </p:nvSpPr>
        <p:spPr bwMode="auto">
          <a:xfrm>
            <a:off x="2446338" y="144463"/>
            <a:ext cx="6553200" cy="395287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charset="0"/>
              </a:rPr>
              <a:t>The type section for the Marcellus gas shale, Marcellus, 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0100" name="Rectangle 4"/>
          <p:cNvSpPr>
            <a:spLocks noChangeArrowheads="1"/>
          </p:cNvSpPr>
          <p:nvPr/>
        </p:nvSpPr>
        <p:spPr bwMode="auto">
          <a:xfrm>
            <a:off x="0" y="5715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>
                <a:solidFill>
                  <a:srgbClr val="FFFF00"/>
                </a:solidFill>
                <a:latin typeface="Comic Sans MS" pitchFamily="66" charset="0"/>
              </a:rPr>
              <a:t>David Cannon</a:t>
            </a:r>
          </a:p>
        </p:txBody>
      </p:sp>
      <p:pic>
        <p:nvPicPr>
          <p:cNvPr id="900101" name="Picture 5" descr="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0"/>
            <a:ext cx="7696200" cy="5757863"/>
          </a:xfrm>
          <a:prstGeom prst="rect">
            <a:avLst/>
          </a:prstGeom>
          <a:noFill/>
        </p:spPr>
      </p:pic>
      <p:sp>
        <p:nvSpPr>
          <p:cNvPr id="900102" name="Text Box 6"/>
          <p:cNvSpPr txBox="1">
            <a:spLocks noChangeArrowheads="1"/>
          </p:cNvSpPr>
          <p:nvPr/>
        </p:nvSpPr>
        <p:spPr bwMode="auto">
          <a:xfrm>
            <a:off x="6553200" y="1371600"/>
            <a:ext cx="1752600" cy="284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CF4D0"/>
                </a:solidFill>
              </a:rPr>
              <a:t>Marcellus: Elmsport, PA</a:t>
            </a:r>
          </a:p>
        </p:txBody>
      </p:sp>
      <p:sp>
        <p:nvSpPr>
          <p:cNvPr id="900103" name="Text Box 7"/>
          <p:cNvSpPr txBox="1">
            <a:spLocks noChangeArrowheads="1"/>
          </p:cNvSpPr>
          <p:nvPr/>
        </p:nvSpPr>
        <p:spPr bwMode="auto">
          <a:xfrm>
            <a:off x="114300" y="136525"/>
            <a:ext cx="5334000" cy="669925"/>
          </a:xfrm>
          <a:prstGeom prst="rect">
            <a:avLst/>
          </a:prstGeom>
          <a:solidFill>
            <a:srgbClr val="3A0C96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Recognized that hydraulic fracturing predates folding of the Marcellus in the Valley &amp; Ridge</a:t>
            </a:r>
          </a:p>
        </p:txBody>
      </p:sp>
      <p:sp>
        <p:nvSpPr>
          <p:cNvPr id="900104" name="Text Box 8"/>
          <p:cNvSpPr txBox="1">
            <a:spLocks noChangeArrowheads="1"/>
          </p:cNvSpPr>
          <p:nvPr/>
        </p:nvSpPr>
        <p:spPr bwMode="auto">
          <a:xfrm>
            <a:off x="7315200" y="6477000"/>
            <a:ext cx="1752600" cy="284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CF4D0"/>
                </a:solidFill>
              </a:rPr>
              <a:t>Marcellus: Elmsport, 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8052" name="Picture 4" descr="P819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92400" y="-2006600"/>
            <a:ext cx="14528800" cy="10871200"/>
          </a:xfrm>
          <a:prstGeom prst="rect">
            <a:avLst/>
          </a:prstGeom>
          <a:noFill/>
        </p:spPr>
      </p:pic>
      <p:sp>
        <p:nvSpPr>
          <p:cNvPr id="898053" name="Text Box 5"/>
          <p:cNvSpPr txBox="1">
            <a:spLocks noChangeArrowheads="1"/>
          </p:cNvSpPr>
          <p:nvPr/>
        </p:nvSpPr>
        <p:spPr bwMode="auto">
          <a:xfrm>
            <a:off x="5410200" y="6096000"/>
            <a:ext cx="21336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charset="0"/>
              </a:rPr>
              <a:t>Stafford limestone</a:t>
            </a:r>
          </a:p>
        </p:txBody>
      </p:sp>
      <p:sp>
        <p:nvSpPr>
          <p:cNvPr id="898054" name="Text Box 6"/>
          <p:cNvSpPr txBox="1">
            <a:spLocks noChangeArrowheads="1"/>
          </p:cNvSpPr>
          <p:nvPr/>
        </p:nvSpPr>
        <p:spPr bwMode="auto">
          <a:xfrm>
            <a:off x="6324600" y="1676400"/>
            <a:ext cx="24384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charset="0"/>
              </a:rPr>
              <a:t>Levanna black shale</a:t>
            </a:r>
          </a:p>
        </p:txBody>
      </p:sp>
      <p:grpSp>
        <p:nvGrpSpPr>
          <p:cNvPr id="898055" name="Group 7"/>
          <p:cNvGrpSpPr>
            <a:grpSpLocks/>
          </p:cNvGrpSpPr>
          <p:nvPr/>
        </p:nvGrpSpPr>
        <p:grpSpPr bwMode="auto">
          <a:xfrm>
            <a:off x="304800" y="3276600"/>
            <a:ext cx="7010400" cy="3317875"/>
            <a:chOff x="192" y="2064"/>
            <a:chExt cx="4416" cy="2090"/>
          </a:xfrm>
        </p:grpSpPr>
        <p:grpSp>
          <p:nvGrpSpPr>
            <p:cNvPr id="898056" name="Group 8"/>
            <p:cNvGrpSpPr>
              <a:grpSpLocks/>
            </p:cNvGrpSpPr>
            <p:nvPr/>
          </p:nvGrpSpPr>
          <p:grpSpPr bwMode="auto">
            <a:xfrm>
              <a:off x="1248" y="2064"/>
              <a:ext cx="3360" cy="768"/>
              <a:chOff x="1248" y="2064"/>
              <a:chExt cx="3360" cy="768"/>
            </a:xfrm>
          </p:grpSpPr>
          <p:sp>
            <p:nvSpPr>
              <p:cNvPr id="898057" name="Line 9"/>
              <p:cNvSpPr>
                <a:spLocks noChangeShapeType="1"/>
              </p:cNvSpPr>
              <p:nvPr/>
            </p:nvSpPr>
            <p:spPr bwMode="auto">
              <a:xfrm>
                <a:off x="1248" y="2304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058" name="Line 10"/>
              <p:cNvSpPr>
                <a:spLocks noChangeShapeType="1"/>
              </p:cNvSpPr>
              <p:nvPr/>
            </p:nvSpPr>
            <p:spPr bwMode="auto">
              <a:xfrm>
                <a:off x="1872" y="2304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059" name="Line 11"/>
              <p:cNvSpPr>
                <a:spLocks noChangeShapeType="1"/>
              </p:cNvSpPr>
              <p:nvPr/>
            </p:nvSpPr>
            <p:spPr bwMode="auto">
              <a:xfrm>
                <a:off x="2496" y="2256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060" name="Line 12"/>
              <p:cNvSpPr>
                <a:spLocks noChangeShapeType="1"/>
              </p:cNvSpPr>
              <p:nvPr/>
            </p:nvSpPr>
            <p:spPr bwMode="auto">
              <a:xfrm>
                <a:off x="2640" y="2256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061" name="Line 13"/>
              <p:cNvSpPr>
                <a:spLocks noChangeShapeType="1"/>
              </p:cNvSpPr>
              <p:nvPr/>
            </p:nvSpPr>
            <p:spPr bwMode="auto">
              <a:xfrm>
                <a:off x="2976" y="2208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062" name="Line 14"/>
              <p:cNvSpPr>
                <a:spLocks noChangeShapeType="1"/>
              </p:cNvSpPr>
              <p:nvPr/>
            </p:nvSpPr>
            <p:spPr bwMode="auto">
              <a:xfrm>
                <a:off x="3264" y="2208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063" name="Line 15"/>
              <p:cNvSpPr>
                <a:spLocks noChangeShapeType="1"/>
              </p:cNvSpPr>
              <p:nvPr/>
            </p:nvSpPr>
            <p:spPr bwMode="auto">
              <a:xfrm>
                <a:off x="3840" y="2160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064" name="Line 16"/>
              <p:cNvSpPr>
                <a:spLocks noChangeShapeType="1"/>
              </p:cNvSpPr>
              <p:nvPr/>
            </p:nvSpPr>
            <p:spPr bwMode="auto">
              <a:xfrm>
                <a:off x="4080" y="2112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065" name="Line 17"/>
              <p:cNvSpPr>
                <a:spLocks noChangeShapeType="1"/>
              </p:cNvSpPr>
              <p:nvPr/>
            </p:nvSpPr>
            <p:spPr bwMode="auto">
              <a:xfrm>
                <a:off x="4224" y="2064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066" name="Line 18"/>
              <p:cNvSpPr>
                <a:spLocks noChangeShapeType="1"/>
              </p:cNvSpPr>
              <p:nvPr/>
            </p:nvSpPr>
            <p:spPr bwMode="auto">
              <a:xfrm>
                <a:off x="4368" y="2064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067" name="Line 19"/>
              <p:cNvSpPr>
                <a:spLocks noChangeShapeType="1"/>
              </p:cNvSpPr>
              <p:nvPr/>
            </p:nvSpPr>
            <p:spPr bwMode="auto">
              <a:xfrm>
                <a:off x="4608" y="2064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98068" name="Text Box 20"/>
            <p:cNvSpPr txBox="1">
              <a:spLocks noChangeArrowheads="1"/>
            </p:cNvSpPr>
            <p:nvPr/>
          </p:nvSpPr>
          <p:spPr bwMode="auto">
            <a:xfrm>
              <a:off x="192" y="3744"/>
              <a:ext cx="2400" cy="41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carbonates </a:t>
              </a:r>
              <a:r>
                <a:rPr lang="en-US" sz="1800" b="1" u="sng">
                  <a:latin typeface="Arial" charset="0"/>
                </a:rPr>
                <a:t>do</a:t>
              </a:r>
              <a:r>
                <a:rPr lang="en-US" sz="1800">
                  <a:latin typeface="Arial" charset="0"/>
                </a:rPr>
                <a:t> act as frac barriers during </a:t>
              </a:r>
              <a:r>
                <a:rPr lang="en-US" sz="1800" b="1" u="sng">
                  <a:latin typeface="Arial" charset="0"/>
                </a:rPr>
                <a:t>downward</a:t>
              </a:r>
              <a:r>
                <a:rPr lang="en-US" sz="1800">
                  <a:latin typeface="Arial" charset="0"/>
                </a:rPr>
                <a:t> propagation!</a:t>
              </a:r>
            </a:p>
          </p:txBody>
        </p:sp>
      </p:grpSp>
      <p:grpSp>
        <p:nvGrpSpPr>
          <p:cNvPr id="898069" name="Group 21"/>
          <p:cNvGrpSpPr>
            <a:grpSpLocks/>
          </p:cNvGrpSpPr>
          <p:nvPr/>
        </p:nvGrpSpPr>
        <p:grpSpPr bwMode="auto">
          <a:xfrm>
            <a:off x="4648200" y="1219200"/>
            <a:ext cx="762000" cy="914400"/>
            <a:chOff x="2928" y="2160"/>
            <a:chExt cx="480" cy="576"/>
          </a:xfrm>
        </p:grpSpPr>
        <p:grpSp>
          <p:nvGrpSpPr>
            <p:cNvPr id="898070" name="Group 22"/>
            <p:cNvGrpSpPr>
              <a:grpSpLocks/>
            </p:cNvGrpSpPr>
            <p:nvPr/>
          </p:nvGrpSpPr>
          <p:grpSpPr bwMode="auto">
            <a:xfrm>
              <a:off x="3024" y="2160"/>
              <a:ext cx="384" cy="336"/>
              <a:chOff x="3307" y="1737"/>
              <a:chExt cx="384" cy="336"/>
            </a:xfrm>
          </p:grpSpPr>
          <p:sp>
            <p:nvSpPr>
              <p:cNvPr id="898071" name="Oval 23"/>
              <p:cNvSpPr>
                <a:spLocks noChangeArrowheads="1"/>
              </p:cNvSpPr>
              <p:nvPr/>
            </p:nvSpPr>
            <p:spPr bwMode="auto">
              <a:xfrm>
                <a:off x="3312" y="1776"/>
                <a:ext cx="288" cy="288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072" name="Text Box 24"/>
              <p:cNvSpPr txBox="1">
                <a:spLocks noChangeArrowheads="1"/>
              </p:cNvSpPr>
              <p:nvPr/>
            </p:nvSpPr>
            <p:spPr bwMode="auto">
              <a:xfrm>
                <a:off x="3307" y="1737"/>
                <a:ext cx="384" cy="33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92075" tIns="46038" rIns="92075" bIns="46038"/>
              <a:lstStyle/>
              <a:p>
                <a:pPr marL="342900" indent="-342900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latin typeface="Arial" charset="0"/>
                  </a:rPr>
                  <a:t>J</a:t>
                </a:r>
                <a:r>
                  <a:rPr lang="en-US" b="1" baseline="-25000">
                    <a:solidFill>
                      <a:schemeClr val="bg1"/>
                    </a:solidFill>
                    <a:latin typeface="Arial" charset="0"/>
                  </a:rPr>
                  <a:t>1</a:t>
                </a:r>
              </a:p>
            </p:txBody>
          </p:sp>
        </p:grpSp>
        <p:sp>
          <p:nvSpPr>
            <p:cNvPr id="898073" name="Line 25"/>
            <p:cNvSpPr>
              <a:spLocks noChangeShapeType="1"/>
            </p:cNvSpPr>
            <p:nvPr/>
          </p:nvSpPr>
          <p:spPr bwMode="auto">
            <a:xfrm flipH="1">
              <a:off x="2928" y="2592"/>
              <a:ext cx="144" cy="14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04800" y="6019800"/>
            <a:ext cx="9296400" cy="83820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>
                <a:latin typeface="Comic Sans MS" pitchFamily="66" charset="0"/>
              </a:rPr>
              <a:t>Siltstone of lower stress fractures before shale of higher stress</a:t>
            </a:r>
          </a:p>
        </p:txBody>
      </p:sp>
      <p:pic>
        <p:nvPicPr>
          <p:cNvPr id="826372" name="Picture 4" descr="P-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4800"/>
            <a:ext cx="9144000" cy="6245225"/>
          </a:xfrm>
          <a:prstGeom prst="rect">
            <a:avLst/>
          </a:prstGeom>
          <a:noFill/>
        </p:spPr>
      </p:pic>
      <p:grpSp>
        <p:nvGrpSpPr>
          <p:cNvPr id="826373" name="Group 5"/>
          <p:cNvGrpSpPr>
            <a:grpSpLocks/>
          </p:cNvGrpSpPr>
          <p:nvPr/>
        </p:nvGrpSpPr>
        <p:grpSpPr bwMode="auto">
          <a:xfrm>
            <a:off x="2819400" y="152400"/>
            <a:ext cx="762000" cy="609600"/>
            <a:chOff x="1584" y="192"/>
            <a:chExt cx="480" cy="384"/>
          </a:xfrm>
        </p:grpSpPr>
        <p:sp>
          <p:nvSpPr>
            <p:cNvPr id="826374" name="Oval 6"/>
            <p:cNvSpPr>
              <a:spLocks noChangeArrowheads="1"/>
            </p:cNvSpPr>
            <p:nvPr/>
          </p:nvSpPr>
          <p:spPr bwMode="auto">
            <a:xfrm>
              <a:off x="1584" y="240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375" name="Text Box 7"/>
            <p:cNvSpPr txBox="1">
              <a:spLocks noChangeArrowheads="1"/>
            </p:cNvSpPr>
            <p:nvPr/>
          </p:nvSpPr>
          <p:spPr bwMode="auto">
            <a:xfrm>
              <a:off x="1584" y="192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826376" name="Group 8"/>
          <p:cNvGrpSpPr>
            <a:grpSpLocks/>
          </p:cNvGrpSpPr>
          <p:nvPr/>
        </p:nvGrpSpPr>
        <p:grpSpPr bwMode="auto">
          <a:xfrm>
            <a:off x="5410200" y="228600"/>
            <a:ext cx="2743200" cy="2743200"/>
            <a:chOff x="3408" y="144"/>
            <a:chExt cx="1728" cy="1728"/>
          </a:xfrm>
        </p:grpSpPr>
        <p:sp>
          <p:nvSpPr>
            <p:cNvPr id="826377" name="Text Box 9"/>
            <p:cNvSpPr txBox="1">
              <a:spLocks noChangeArrowheads="1"/>
            </p:cNvSpPr>
            <p:nvPr/>
          </p:nvSpPr>
          <p:spPr bwMode="auto">
            <a:xfrm>
              <a:off x="4320" y="144"/>
              <a:ext cx="816" cy="6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Comic Sans MS" pitchFamily="66" charset="0"/>
                </a:rPr>
                <a:t>shale fracture barrier</a:t>
              </a:r>
            </a:p>
          </p:txBody>
        </p:sp>
        <p:sp>
          <p:nvSpPr>
            <p:cNvPr id="826378" name="Line 10"/>
            <p:cNvSpPr>
              <a:spLocks noChangeShapeType="1"/>
            </p:cNvSpPr>
            <p:nvPr/>
          </p:nvSpPr>
          <p:spPr bwMode="auto">
            <a:xfrm flipH="1">
              <a:off x="3552" y="768"/>
              <a:ext cx="768" cy="110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6379" name="Line 11"/>
            <p:cNvSpPr>
              <a:spLocks noChangeShapeType="1"/>
            </p:cNvSpPr>
            <p:nvPr/>
          </p:nvSpPr>
          <p:spPr bwMode="auto">
            <a:xfrm flipH="1">
              <a:off x="3408" y="768"/>
              <a:ext cx="912" cy="28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6380" name="Group 12"/>
          <p:cNvGrpSpPr>
            <a:grpSpLocks/>
          </p:cNvGrpSpPr>
          <p:nvPr/>
        </p:nvGrpSpPr>
        <p:grpSpPr bwMode="auto">
          <a:xfrm>
            <a:off x="3657600" y="685800"/>
            <a:ext cx="1198563" cy="2895600"/>
            <a:chOff x="2304" y="432"/>
            <a:chExt cx="755" cy="1824"/>
          </a:xfrm>
        </p:grpSpPr>
        <p:sp>
          <p:nvSpPr>
            <p:cNvPr id="826381" name="Text Box 13"/>
            <p:cNvSpPr txBox="1">
              <a:spLocks noChangeArrowheads="1"/>
            </p:cNvSpPr>
            <p:nvPr/>
          </p:nvSpPr>
          <p:spPr bwMode="auto">
            <a:xfrm>
              <a:off x="2304" y="1200"/>
              <a:ext cx="7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siltstone</a:t>
              </a:r>
            </a:p>
          </p:txBody>
        </p:sp>
        <p:sp>
          <p:nvSpPr>
            <p:cNvPr id="826382" name="Text Box 14"/>
            <p:cNvSpPr txBox="1">
              <a:spLocks noChangeArrowheads="1"/>
            </p:cNvSpPr>
            <p:nvPr/>
          </p:nvSpPr>
          <p:spPr bwMode="auto">
            <a:xfrm>
              <a:off x="2448" y="1968"/>
              <a:ext cx="5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shale</a:t>
              </a:r>
            </a:p>
          </p:txBody>
        </p:sp>
        <p:sp>
          <p:nvSpPr>
            <p:cNvPr id="826383" name="Text Box 15"/>
            <p:cNvSpPr txBox="1">
              <a:spLocks noChangeArrowheads="1"/>
            </p:cNvSpPr>
            <p:nvPr/>
          </p:nvSpPr>
          <p:spPr bwMode="auto">
            <a:xfrm>
              <a:off x="2400" y="432"/>
              <a:ext cx="5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shale</a:t>
              </a:r>
            </a:p>
          </p:txBody>
        </p:sp>
        <p:sp>
          <p:nvSpPr>
            <p:cNvPr id="826384" name="Line 16"/>
            <p:cNvSpPr>
              <a:spLocks noChangeShapeType="1"/>
            </p:cNvSpPr>
            <p:nvPr/>
          </p:nvSpPr>
          <p:spPr bwMode="auto">
            <a:xfrm>
              <a:off x="2640" y="864"/>
              <a:ext cx="0" cy="91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418" name="Picture 4" descr="100_125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6858000" y="2667000"/>
            <a:ext cx="1295400" cy="158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8420" name="TextBox 7"/>
          <p:cNvSpPr txBox="1">
            <a:spLocks noChangeArrowheads="1"/>
          </p:cNvSpPr>
          <p:nvPr/>
        </p:nvSpPr>
        <p:spPr bwMode="auto">
          <a:xfrm>
            <a:off x="6934200" y="1828800"/>
            <a:ext cx="1155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  Stafford </a:t>
            </a:r>
          </a:p>
          <a:p>
            <a:r>
              <a:rPr lang="en-US" sz="1800">
                <a:latin typeface="Calibri" pitchFamily="34" charset="0"/>
              </a:rPr>
              <a:t>Limestone</a:t>
            </a:r>
          </a:p>
        </p:txBody>
      </p:sp>
      <p:sp>
        <p:nvSpPr>
          <p:cNvPr id="828421" name="TextBox 8"/>
          <p:cNvSpPr txBox="1">
            <a:spLocks noChangeArrowheads="1"/>
          </p:cNvSpPr>
          <p:nvPr/>
        </p:nvSpPr>
        <p:spPr bwMode="auto">
          <a:xfrm>
            <a:off x="6824663" y="3163888"/>
            <a:ext cx="1862137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Marcellus Shale</a:t>
            </a:r>
          </a:p>
          <a:p>
            <a:pPr algn="ctr"/>
            <a:r>
              <a:rPr lang="en-US" sz="1800">
                <a:latin typeface="Calibri" pitchFamily="34" charset="0"/>
              </a:rPr>
              <a:t> </a:t>
            </a:r>
          </a:p>
          <a:p>
            <a:pPr algn="ctr"/>
            <a:r>
              <a:rPr lang="en-US" sz="1800">
                <a:latin typeface="Calibri" pitchFamily="34" charset="0"/>
              </a:rPr>
              <a:t>Oatka Creek Member</a:t>
            </a:r>
          </a:p>
          <a:p>
            <a:r>
              <a:rPr lang="en-US" sz="1800">
                <a:latin typeface="Calibri" pitchFamily="34" charset="0"/>
              </a:rPr>
              <a:t>        </a:t>
            </a:r>
          </a:p>
        </p:txBody>
      </p:sp>
      <p:sp>
        <p:nvSpPr>
          <p:cNvPr id="828422" name="TextBox 9"/>
          <p:cNvSpPr txBox="1">
            <a:spLocks noChangeArrowheads="1"/>
          </p:cNvSpPr>
          <p:nvPr/>
        </p:nvSpPr>
        <p:spPr bwMode="auto">
          <a:xfrm>
            <a:off x="6858000" y="6411913"/>
            <a:ext cx="895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LeRoy, NY</a:t>
            </a:r>
          </a:p>
        </p:txBody>
      </p:sp>
      <p:grpSp>
        <p:nvGrpSpPr>
          <p:cNvPr id="828423" name="Group 7"/>
          <p:cNvGrpSpPr>
            <a:grpSpLocks/>
          </p:cNvGrpSpPr>
          <p:nvPr/>
        </p:nvGrpSpPr>
        <p:grpSpPr bwMode="auto">
          <a:xfrm>
            <a:off x="4572000" y="3200400"/>
            <a:ext cx="609600" cy="533400"/>
            <a:chOff x="3307" y="1737"/>
            <a:chExt cx="384" cy="336"/>
          </a:xfrm>
        </p:grpSpPr>
        <p:sp>
          <p:nvSpPr>
            <p:cNvPr id="828424" name="Oval 8"/>
            <p:cNvSpPr>
              <a:spLocks noChangeArrowheads="1"/>
            </p:cNvSpPr>
            <p:nvPr/>
          </p:nvSpPr>
          <p:spPr bwMode="auto">
            <a:xfrm>
              <a:off x="3312" y="1776"/>
              <a:ext cx="288" cy="288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425" name="Text Box 9"/>
            <p:cNvSpPr txBox="1">
              <a:spLocks noChangeArrowheads="1"/>
            </p:cNvSpPr>
            <p:nvPr/>
          </p:nvSpPr>
          <p:spPr bwMode="auto">
            <a:xfrm>
              <a:off x="3307" y="1737"/>
              <a:ext cx="384" cy="33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1</a:t>
              </a:r>
            </a:p>
          </p:txBody>
        </p:sp>
      </p:grpSp>
      <p:sp>
        <p:nvSpPr>
          <p:cNvPr id="828426" name="Line 10"/>
          <p:cNvSpPr>
            <a:spLocks noChangeShapeType="1"/>
          </p:cNvSpPr>
          <p:nvPr/>
        </p:nvSpPr>
        <p:spPr bwMode="auto">
          <a:xfrm>
            <a:off x="2332038" y="4937125"/>
            <a:ext cx="1630362" cy="320675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28427" name="Group 11"/>
          <p:cNvGrpSpPr>
            <a:grpSpLocks/>
          </p:cNvGrpSpPr>
          <p:nvPr/>
        </p:nvGrpSpPr>
        <p:grpSpPr bwMode="auto">
          <a:xfrm>
            <a:off x="2971800" y="4800600"/>
            <a:ext cx="762000" cy="609600"/>
            <a:chOff x="1584" y="192"/>
            <a:chExt cx="480" cy="384"/>
          </a:xfrm>
        </p:grpSpPr>
        <p:sp>
          <p:nvSpPr>
            <p:cNvPr id="828428" name="Oval 12"/>
            <p:cNvSpPr>
              <a:spLocks noChangeArrowheads="1"/>
            </p:cNvSpPr>
            <p:nvPr/>
          </p:nvSpPr>
          <p:spPr bwMode="auto">
            <a:xfrm>
              <a:off x="1584" y="240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429" name="Text Box 13"/>
            <p:cNvSpPr txBox="1">
              <a:spLocks noChangeArrowheads="1"/>
            </p:cNvSpPr>
            <p:nvPr/>
          </p:nvSpPr>
          <p:spPr bwMode="auto">
            <a:xfrm>
              <a:off x="1584" y="192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  <p:sp>
        <p:nvSpPr>
          <p:cNvPr id="828430" name="Line 14"/>
          <p:cNvSpPr>
            <a:spLocks noChangeShapeType="1"/>
          </p:cNvSpPr>
          <p:nvPr/>
        </p:nvSpPr>
        <p:spPr bwMode="auto">
          <a:xfrm flipH="1">
            <a:off x="3657600" y="4038600"/>
            <a:ext cx="708025" cy="6096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28431" name="Group 15"/>
          <p:cNvGrpSpPr>
            <a:grpSpLocks/>
          </p:cNvGrpSpPr>
          <p:nvPr/>
        </p:nvGrpSpPr>
        <p:grpSpPr bwMode="auto">
          <a:xfrm>
            <a:off x="2590800" y="152400"/>
            <a:ext cx="6019800" cy="2514600"/>
            <a:chOff x="1632" y="96"/>
            <a:chExt cx="3792" cy="1584"/>
          </a:xfrm>
        </p:grpSpPr>
        <p:sp>
          <p:nvSpPr>
            <p:cNvPr id="828432" name="Text Box 16"/>
            <p:cNvSpPr txBox="1">
              <a:spLocks noChangeArrowheads="1"/>
            </p:cNvSpPr>
            <p:nvPr/>
          </p:nvSpPr>
          <p:spPr bwMode="auto">
            <a:xfrm>
              <a:off x="4531" y="259"/>
              <a:ext cx="893" cy="6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Comic Sans MS" pitchFamily="66" charset="0"/>
                </a:rPr>
                <a:t>limestone fracture barrier</a:t>
              </a:r>
            </a:p>
          </p:txBody>
        </p:sp>
        <p:sp>
          <p:nvSpPr>
            <p:cNvPr id="828433" name="Line 17"/>
            <p:cNvSpPr>
              <a:spLocks noChangeShapeType="1"/>
            </p:cNvSpPr>
            <p:nvPr/>
          </p:nvSpPr>
          <p:spPr bwMode="auto">
            <a:xfrm flipH="1">
              <a:off x="4080" y="864"/>
              <a:ext cx="480" cy="81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8434" name="Text Box 18"/>
            <p:cNvSpPr txBox="1">
              <a:spLocks noChangeArrowheads="1"/>
            </p:cNvSpPr>
            <p:nvPr/>
          </p:nvSpPr>
          <p:spPr bwMode="auto">
            <a:xfrm>
              <a:off x="1632" y="96"/>
              <a:ext cx="100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Comic Sans MS" pitchFamily="66" charset="0"/>
                </a:rPr>
                <a:t>bridge abutment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4913" y="5700713"/>
            <a:ext cx="3657600" cy="1143000"/>
          </a:xfrm>
        </p:spPr>
        <p:txBody>
          <a:bodyPr/>
          <a:lstStyle/>
          <a:p>
            <a:r>
              <a:rPr lang="en-US" sz="4000">
                <a:solidFill>
                  <a:srgbClr val="FFFF00"/>
                </a:solidFill>
                <a:latin typeface="Comic Sans MS" pitchFamily="66" charset="0"/>
              </a:rPr>
              <a:t>Amy Whitaker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2148" name="Picture 4" descr="P406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63" y="220663"/>
            <a:ext cx="7010400" cy="5257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02149" name="Picture 5" descr="Whitaker(4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9300" y="4821238"/>
            <a:ext cx="3203575" cy="19367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902150" name="Text Box 6"/>
          <p:cNvSpPr txBox="1">
            <a:spLocks noChangeArrowheads="1"/>
          </p:cNvSpPr>
          <p:nvPr/>
        </p:nvSpPr>
        <p:spPr bwMode="auto">
          <a:xfrm>
            <a:off x="4572000" y="2438400"/>
            <a:ext cx="4419600" cy="944563"/>
          </a:xfrm>
          <a:prstGeom prst="rect">
            <a:avLst/>
          </a:prstGeom>
          <a:solidFill>
            <a:srgbClr val="3A0C96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Recognized that the early joint in Equitable’s Huron play was basin wide and related to plate tectonic stress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194" name="Picture 2" descr="Valley of King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4344988" cy="6324600"/>
          </a:xfrm>
          <a:prstGeom prst="rect">
            <a:avLst/>
          </a:prstGeom>
          <a:noFill/>
        </p:spPr>
      </p:pic>
      <p:grpSp>
        <p:nvGrpSpPr>
          <p:cNvPr id="904195" name="Group 3"/>
          <p:cNvGrpSpPr>
            <a:grpSpLocks/>
          </p:cNvGrpSpPr>
          <p:nvPr/>
        </p:nvGrpSpPr>
        <p:grpSpPr bwMode="auto">
          <a:xfrm>
            <a:off x="4876800" y="1524000"/>
            <a:ext cx="2362200" cy="3352800"/>
            <a:chOff x="3888" y="912"/>
            <a:chExt cx="1344" cy="1872"/>
          </a:xfrm>
        </p:grpSpPr>
        <p:sp>
          <p:nvSpPr>
            <p:cNvPr id="904196" name="Rectangle 4"/>
            <p:cNvSpPr>
              <a:spLocks noChangeArrowheads="1"/>
            </p:cNvSpPr>
            <p:nvPr/>
          </p:nvSpPr>
          <p:spPr bwMode="auto">
            <a:xfrm>
              <a:off x="3888" y="912"/>
              <a:ext cx="1344" cy="18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904197" name="Object 5"/>
            <p:cNvGraphicFramePr>
              <a:graphicFrameLocks noChangeAspect="1"/>
            </p:cNvGraphicFramePr>
            <p:nvPr/>
          </p:nvGraphicFramePr>
          <p:xfrm>
            <a:off x="4015" y="1216"/>
            <a:ext cx="1043" cy="1520"/>
          </p:xfrm>
          <a:graphic>
            <a:graphicData uri="http://schemas.openxmlformats.org/presentationml/2006/ole">
              <p:oleObj spid="_x0000_s904197" name="Image" r:id="rId5" imgW="1752381" imgH="2653968" progId="">
                <p:embed/>
              </p:oleObj>
            </a:graphicData>
          </a:graphic>
        </p:graphicFrame>
      </p:grpSp>
      <p:pic>
        <p:nvPicPr>
          <p:cNvPr id="904198" name="Picture 6" descr="19950529_107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72325" y="1752600"/>
            <a:ext cx="1771650" cy="2286000"/>
          </a:xfrm>
          <a:prstGeom prst="rect">
            <a:avLst/>
          </a:prstGeom>
          <a:noFill/>
        </p:spPr>
      </p:pic>
      <p:sp>
        <p:nvSpPr>
          <p:cNvPr id="904199" name="Rectangle 7"/>
          <p:cNvSpPr>
            <a:spLocks noChangeArrowheads="1"/>
          </p:cNvSpPr>
          <p:nvPr/>
        </p:nvSpPr>
        <p:spPr bwMode="auto">
          <a:xfrm>
            <a:off x="4953000" y="152400"/>
            <a:ext cx="403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en-US" sz="4400">
                <a:solidFill>
                  <a:srgbClr val="FFFF00"/>
                </a:solidFill>
                <a:latin typeface="Comic Sans MS" pitchFamily="66" charset="0"/>
              </a:rPr>
              <a:t>Amgad Younes</a:t>
            </a:r>
          </a:p>
        </p:txBody>
      </p:sp>
      <p:grpSp>
        <p:nvGrpSpPr>
          <p:cNvPr id="904200" name="Group 8"/>
          <p:cNvGrpSpPr>
            <a:grpSpLocks/>
          </p:cNvGrpSpPr>
          <p:nvPr/>
        </p:nvGrpSpPr>
        <p:grpSpPr bwMode="auto">
          <a:xfrm>
            <a:off x="5981700" y="4738688"/>
            <a:ext cx="3036888" cy="1993900"/>
            <a:chOff x="1968" y="1728"/>
            <a:chExt cx="1913" cy="1256"/>
          </a:xfrm>
        </p:grpSpPr>
        <p:pic>
          <p:nvPicPr>
            <p:cNvPr id="904201" name="Picture 9" descr="Younes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68" y="1728"/>
              <a:ext cx="1912" cy="1256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904202" name="Picture 10" descr="Younes(1)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43" y="1746"/>
              <a:ext cx="138" cy="1236"/>
            </a:xfrm>
            <a:prstGeom prst="rect">
              <a:avLst/>
            </a:prstGeom>
            <a:noFill/>
          </p:spPr>
        </p:pic>
      </p:grpSp>
      <p:sp>
        <p:nvSpPr>
          <p:cNvPr id="904203" name="Text Box 11"/>
          <p:cNvSpPr txBox="1">
            <a:spLocks noChangeArrowheads="1"/>
          </p:cNvSpPr>
          <p:nvPr/>
        </p:nvSpPr>
        <p:spPr bwMode="auto">
          <a:xfrm>
            <a:off x="2286000" y="6096000"/>
            <a:ext cx="3886200" cy="57785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Amgad Younes in Valley of Kings:                          </a:t>
            </a:r>
            <a:r>
              <a:rPr lang="en-US" sz="1200">
                <a:latin typeface="Comic Sans MS" pitchFamily="66" charset="0"/>
              </a:rPr>
              <a:t>3 days before the discovery of KV 5</a:t>
            </a:r>
          </a:p>
        </p:txBody>
      </p:sp>
      <p:sp>
        <p:nvSpPr>
          <p:cNvPr id="904204" name="Line 12"/>
          <p:cNvSpPr>
            <a:spLocks noChangeShapeType="1"/>
          </p:cNvSpPr>
          <p:nvPr/>
        </p:nvSpPr>
        <p:spPr bwMode="auto">
          <a:xfrm flipH="1" flipV="1">
            <a:off x="1905000" y="5486400"/>
            <a:ext cx="457200" cy="685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04205" name="Text Box 13"/>
          <p:cNvSpPr txBox="1">
            <a:spLocks noChangeArrowheads="1"/>
          </p:cNvSpPr>
          <p:nvPr/>
        </p:nvSpPr>
        <p:spPr bwMode="auto">
          <a:xfrm>
            <a:off x="381000" y="381000"/>
            <a:ext cx="4419600" cy="944563"/>
          </a:xfrm>
          <a:prstGeom prst="rect">
            <a:avLst/>
          </a:prstGeom>
          <a:solidFill>
            <a:srgbClr val="3A0C96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Recognized the role of stress reorientation during joint growth in the Appalachian Basin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 algn="r"/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Laura Savalli</a:t>
            </a:r>
          </a:p>
        </p:txBody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77572" name="Group 4"/>
          <p:cNvGrpSpPr>
            <a:grpSpLocks/>
          </p:cNvGrpSpPr>
          <p:nvPr/>
        </p:nvGrpSpPr>
        <p:grpSpPr bwMode="auto">
          <a:xfrm>
            <a:off x="-152400" y="2438400"/>
            <a:ext cx="9448800" cy="4572000"/>
            <a:chOff x="-96" y="1104"/>
            <a:chExt cx="5952" cy="2880"/>
          </a:xfrm>
        </p:grpSpPr>
        <p:pic>
          <p:nvPicPr>
            <p:cNvPr id="877573" name="Picture 5" descr="79&amp;414(M10-22-24)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96" y="1157"/>
              <a:ext cx="5904" cy="2643"/>
            </a:xfrm>
            <a:prstGeom prst="rect">
              <a:avLst/>
            </a:prstGeom>
            <a:noFill/>
          </p:spPr>
        </p:pic>
        <p:sp>
          <p:nvSpPr>
            <p:cNvPr id="877574" name="Rectangle 6"/>
            <p:cNvSpPr>
              <a:spLocks noChangeArrowheads="1"/>
            </p:cNvSpPr>
            <p:nvPr/>
          </p:nvSpPr>
          <p:spPr bwMode="auto">
            <a:xfrm>
              <a:off x="0" y="3600"/>
              <a:ext cx="5808" cy="3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7575" name="Rectangle 7"/>
            <p:cNvSpPr>
              <a:spLocks noChangeArrowheads="1"/>
            </p:cNvSpPr>
            <p:nvPr/>
          </p:nvSpPr>
          <p:spPr bwMode="auto">
            <a:xfrm>
              <a:off x="0" y="1104"/>
              <a:ext cx="5856" cy="43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77576" name="Picture 8" descr="Savall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38138"/>
            <a:ext cx="3662363" cy="217328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grpSp>
        <p:nvGrpSpPr>
          <p:cNvPr id="877577" name="Group 9"/>
          <p:cNvGrpSpPr>
            <a:grpSpLocks/>
          </p:cNvGrpSpPr>
          <p:nvPr/>
        </p:nvGrpSpPr>
        <p:grpSpPr bwMode="auto">
          <a:xfrm>
            <a:off x="381000" y="3505200"/>
            <a:ext cx="1905000" cy="1524000"/>
            <a:chOff x="4464" y="1920"/>
            <a:chExt cx="1200" cy="960"/>
          </a:xfrm>
        </p:grpSpPr>
        <p:grpSp>
          <p:nvGrpSpPr>
            <p:cNvPr id="877578" name="Group 10"/>
            <p:cNvGrpSpPr>
              <a:grpSpLocks/>
            </p:cNvGrpSpPr>
            <p:nvPr/>
          </p:nvGrpSpPr>
          <p:grpSpPr bwMode="auto">
            <a:xfrm>
              <a:off x="4464" y="1920"/>
              <a:ext cx="960" cy="960"/>
              <a:chOff x="4464" y="1920"/>
              <a:chExt cx="960" cy="960"/>
            </a:xfrm>
          </p:grpSpPr>
          <p:sp>
            <p:nvSpPr>
              <p:cNvPr id="877579" name="Line 11"/>
              <p:cNvSpPr>
                <a:spLocks noChangeShapeType="1"/>
              </p:cNvSpPr>
              <p:nvPr/>
            </p:nvSpPr>
            <p:spPr bwMode="auto">
              <a:xfrm>
                <a:off x="4944" y="1920"/>
                <a:ext cx="0" cy="96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580" name="Line 12"/>
              <p:cNvSpPr>
                <a:spLocks noChangeShapeType="1"/>
              </p:cNvSpPr>
              <p:nvPr/>
            </p:nvSpPr>
            <p:spPr bwMode="auto">
              <a:xfrm rot="-5400000">
                <a:off x="4944" y="1920"/>
                <a:ext cx="0" cy="96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77581" name="Text Box 13"/>
            <p:cNvSpPr txBox="1">
              <a:spLocks noChangeArrowheads="1"/>
            </p:cNvSpPr>
            <p:nvPr/>
          </p:nvSpPr>
          <p:spPr bwMode="auto">
            <a:xfrm>
              <a:off x="5040" y="1968"/>
              <a:ext cx="624" cy="17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chemeClr val="bg1"/>
                  </a:solidFill>
                  <a:latin typeface="Comic Sans MS" pitchFamily="66" charset="0"/>
                </a:rPr>
                <a:t>joint face</a:t>
              </a:r>
            </a:p>
          </p:txBody>
        </p:sp>
      </p:grpSp>
      <p:sp>
        <p:nvSpPr>
          <p:cNvPr id="877582" name="Text Box 14"/>
          <p:cNvSpPr txBox="1">
            <a:spLocks noChangeArrowheads="1"/>
          </p:cNvSpPr>
          <p:nvPr/>
        </p:nvSpPr>
        <p:spPr bwMode="auto">
          <a:xfrm>
            <a:off x="228600" y="6019800"/>
            <a:ext cx="5257800" cy="669925"/>
          </a:xfrm>
          <a:prstGeom prst="rect">
            <a:avLst/>
          </a:prstGeom>
          <a:solidFill>
            <a:srgbClr val="3A0C96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Documented the relative rate of propagation of joints in the Appalachian Basin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chemeClr val="bg1"/>
                </a:solidFill>
                <a:latin typeface="Comic Sans MS" pitchFamily="66" charset="0"/>
              </a:rPr>
              <a:t>Map View of Two (2) Joint sets</a:t>
            </a:r>
          </a:p>
        </p:txBody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06244" name="Group 4"/>
          <p:cNvGrpSpPr>
            <a:grpSpLocks/>
          </p:cNvGrpSpPr>
          <p:nvPr/>
        </p:nvGrpSpPr>
        <p:grpSpPr bwMode="auto">
          <a:xfrm>
            <a:off x="1066800" y="3276600"/>
            <a:ext cx="7086600" cy="2424113"/>
            <a:chOff x="672" y="2064"/>
            <a:chExt cx="4464" cy="1527"/>
          </a:xfrm>
        </p:grpSpPr>
        <p:sp>
          <p:nvSpPr>
            <p:cNvPr id="906245" name="Text Box 5"/>
            <p:cNvSpPr txBox="1">
              <a:spLocks noChangeArrowheads="1"/>
            </p:cNvSpPr>
            <p:nvPr/>
          </p:nvSpPr>
          <p:spPr bwMode="auto">
            <a:xfrm>
              <a:off x="672" y="3360"/>
              <a:ext cx="960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Parent Joint</a:t>
              </a:r>
            </a:p>
          </p:txBody>
        </p:sp>
        <p:sp>
          <p:nvSpPr>
            <p:cNvPr id="906246" name="Line 6"/>
            <p:cNvSpPr>
              <a:spLocks noChangeShapeType="1"/>
            </p:cNvSpPr>
            <p:nvPr/>
          </p:nvSpPr>
          <p:spPr bwMode="auto">
            <a:xfrm>
              <a:off x="768" y="2064"/>
              <a:ext cx="4368" cy="12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6247" name="Group 7"/>
          <p:cNvGrpSpPr>
            <a:grpSpLocks/>
          </p:cNvGrpSpPr>
          <p:nvPr/>
        </p:nvGrpSpPr>
        <p:grpSpPr bwMode="auto">
          <a:xfrm>
            <a:off x="1752600" y="1905000"/>
            <a:ext cx="6880225" cy="3581400"/>
            <a:chOff x="1104" y="1200"/>
            <a:chExt cx="4334" cy="2256"/>
          </a:xfrm>
        </p:grpSpPr>
        <p:sp>
          <p:nvSpPr>
            <p:cNvPr id="906248" name="Text Box 8"/>
            <p:cNvSpPr txBox="1">
              <a:spLocks noChangeArrowheads="1"/>
            </p:cNvSpPr>
            <p:nvPr/>
          </p:nvSpPr>
          <p:spPr bwMode="auto">
            <a:xfrm>
              <a:off x="4425" y="1200"/>
              <a:ext cx="1013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Fringe Cracks</a:t>
              </a:r>
            </a:p>
          </p:txBody>
        </p:sp>
        <p:sp>
          <p:nvSpPr>
            <p:cNvPr id="906249" name="Line 9"/>
            <p:cNvSpPr>
              <a:spLocks noChangeShapeType="1"/>
            </p:cNvSpPr>
            <p:nvPr/>
          </p:nvSpPr>
          <p:spPr bwMode="auto">
            <a:xfrm>
              <a:off x="1248" y="2112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50" name="Line 10"/>
            <p:cNvSpPr>
              <a:spLocks noChangeShapeType="1"/>
            </p:cNvSpPr>
            <p:nvPr/>
          </p:nvSpPr>
          <p:spPr bwMode="auto">
            <a:xfrm>
              <a:off x="1104" y="2064"/>
              <a:ext cx="240" cy="33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51" name="Line 11"/>
            <p:cNvSpPr>
              <a:spLocks noChangeShapeType="1"/>
            </p:cNvSpPr>
            <p:nvPr/>
          </p:nvSpPr>
          <p:spPr bwMode="auto">
            <a:xfrm>
              <a:off x="1296" y="2016"/>
              <a:ext cx="528" cy="62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52" name="Line 12"/>
            <p:cNvSpPr>
              <a:spLocks noChangeShapeType="1"/>
            </p:cNvSpPr>
            <p:nvPr/>
          </p:nvSpPr>
          <p:spPr bwMode="auto">
            <a:xfrm>
              <a:off x="1872" y="2064"/>
              <a:ext cx="692" cy="86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53" name="Line 13"/>
            <p:cNvSpPr>
              <a:spLocks noChangeShapeType="1"/>
            </p:cNvSpPr>
            <p:nvPr/>
          </p:nvSpPr>
          <p:spPr bwMode="auto">
            <a:xfrm>
              <a:off x="3504" y="2640"/>
              <a:ext cx="432" cy="52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54" name="Line 14"/>
            <p:cNvSpPr>
              <a:spLocks noChangeShapeType="1"/>
            </p:cNvSpPr>
            <p:nvPr/>
          </p:nvSpPr>
          <p:spPr bwMode="auto">
            <a:xfrm>
              <a:off x="1584" y="2208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55" name="Line 15"/>
            <p:cNvSpPr>
              <a:spLocks noChangeShapeType="1"/>
            </p:cNvSpPr>
            <p:nvPr/>
          </p:nvSpPr>
          <p:spPr bwMode="auto">
            <a:xfrm>
              <a:off x="1651" y="2165"/>
              <a:ext cx="269" cy="33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56" name="Line 16"/>
            <p:cNvSpPr>
              <a:spLocks noChangeShapeType="1"/>
            </p:cNvSpPr>
            <p:nvPr/>
          </p:nvSpPr>
          <p:spPr bwMode="auto">
            <a:xfrm>
              <a:off x="1920" y="2304"/>
              <a:ext cx="144" cy="19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57" name="Line 17"/>
            <p:cNvSpPr>
              <a:spLocks noChangeShapeType="1"/>
            </p:cNvSpPr>
            <p:nvPr/>
          </p:nvSpPr>
          <p:spPr bwMode="auto">
            <a:xfrm>
              <a:off x="2496" y="2352"/>
              <a:ext cx="327" cy="42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58" name="Line 18"/>
            <p:cNvSpPr>
              <a:spLocks noChangeShapeType="1"/>
            </p:cNvSpPr>
            <p:nvPr/>
          </p:nvSpPr>
          <p:spPr bwMode="auto">
            <a:xfrm>
              <a:off x="2160" y="2256"/>
              <a:ext cx="404" cy="49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59" name="Line 19"/>
            <p:cNvSpPr>
              <a:spLocks noChangeShapeType="1"/>
            </p:cNvSpPr>
            <p:nvPr/>
          </p:nvSpPr>
          <p:spPr bwMode="auto">
            <a:xfrm>
              <a:off x="2448" y="2448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60" name="Line 20"/>
            <p:cNvSpPr>
              <a:spLocks noChangeShapeType="1"/>
            </p:cNvSpPr>
            <p:nvPr/>
          </p:nvSpPr>
          <p:spPr bwMode="auto">
            <a:xfrm>
              <a:off x="2736" y="2496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61" name="Line 21"/>
            <p:cNvSpPr>
              <a:spLocks noChangeShapeType="1"/>
            </p:cNvSpPr>
            <p:nvPr/>
          </p:nvSpPr>
          <p:spPr bwMode="auto">
            <a:xfrm>
              <a:off x="2928" y="2400"/>
              <a:ext cx="576" cy="66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62" name="Line 22"/>
            <p:cNvSpPr>
              <a:spLocks noChangeShapeType="1"/>
            </p:cNvSpPr>
            <p:nvPr/>
          </p:nvSpPr>
          <p:spPr bwMode="auto">
            <a:xfrm>
              <a:off x="3360" y="2688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63" name="Line 23"/>
            <p:cNvSpPr>
              <a:spLocks noChangeShapeType="1"/>
            </p:cNvSpPr>
            <p:nvPr/>
          </p:nvSpPr>
          <p:spPr bwMode="auto">
            <a:xfrm>
              <a:off x="2928" y="2544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64" name="Line 24"/>
            <p:cNvSpPr>
              <a:spLocks noChangeShapeType="1"/>
            </p:cNvSpPr>
            <p:nvPr/>
          </p:nvSpPr>
          <p:spPr bwMode="auto">
            <a:xfrm>
              <a:off x="3840" y="2736"/>
              <a:ext cx="288" cy="38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65" name="Line 25"/>
            <p:cNvSpPr>
              <a:spLocks noChangeShapeType="1"/>
            </p:cNvSpPr>
            <p:nvPr/>
          </p:nvSpPr>
          <p:spPr bwMode="auto">
            <a:xfrm>
              <a:off x="3792" y="2832"/>
              <a:ext cx="144" cy="19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66" name="Line 26"/>
            <p:cNvSpPr>
              <a:spLocks noChangeShapeType="1"/>
            </p:cNvSpPr>
            <p:nvPr/>
          </p:nvSpPr>
          <p:spPr bwMode="auto">
            <a:xfrm>
              <a:off x="4109" y="2913"/>
              <a:ext cx="144" cy="19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67" name="Line 27"/>
            <p:cNvSpPr>
              <a:spLocks noChangeShapeType="1"/>
            </p:cNvSpPr>
            <p:nvPr/>
          </p:nvSpPr>
          <p:spPr bwMode="auto">
            <a:xfrm>
              <a:off x="4176" y="2832"/>
              <a:ext cx="327" cy="42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6268" name="Line 28"/>
            <p:cNvSpPr>
              <a:spLocks noChangeShapeType="1"/>
            </p:cNvSpPr>
            <p:nvPr/>
          </p:nvSpPr>
          <p:spPr bwMode="auto">
            <a:xfrm>
              <a:off x="4272" y="2736"/>
              <a:ext cx="576" cy="72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6269" name="Text Box 29"/>
          <p:cNvSpPr txBox="1">
            <a:spLocks noChangeArrowheads="1"/>
          </p:cNvSpPr>
          <p:nvPr/>
        </p:nvSpPr>
        <p:spPr bwMode="auto">
          <a:xfrm>
            <a:off x="4038600" y="6400800"/>
            <a:ext cx="4876800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Comic Sans MS" pitchFamily="66" charset="0"/>
              </a:rPr>
              <a:t>Younes &amp; Engelder (1999, Geological Society of America Bulletin)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15000"/>
            <a:ext cx="8153400" cy="91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Siltstone bed within thick shale indicates NO incremental propatation (i.e. one continuous rupture)</a:t>
            </a:r>
          </a:p>
        </p:txBody>
      </p:sp>
      <p:pic>
        <p:nvPicPr>
          <p:cNvPr id="852996" name="Picture 4" descr="P-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85800"/>
            <a:ext cx="9144000" cy="6245225"/>
          </a:xfrm>
          <a:prstGeom prst="rect">
            <a:avLst/>
          </a:prstGeom>
          <a:noFill/>
        </p:spPr>
      </p:pic>
      <p:sp>
        <p:nvSpPr>
          <p:cNvPr id="852997" name="Rectangle 5"/>
          <p:cNvSpPr>
            <a:spLocks noChangeArrowheads="1"/>
          </p:cNvSpPr>
          <p:nvPr/>
        </p:nvSpPr>
        <p:spPr bwMode="auto">
          <a:xfrm>
            <a:off x="762000" y="3429000"/>
            <a:ext cx="809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shale</a:t>
            </a:r>
          </a:p>
        </p:txBody>
      </p:sp>
      <p:sp>
        <p:nvSpPr>
          <p:cNvPr id="852998" name="Text Box 6"/>
          <p:cNvSpPr txBox="1">
            <a:spLocks noChangeArrowheads="1"/>
          </p:cNvSpPr>
          <p:nvPr/>
        </p:nvSpPr>
        <p:spPr bwMode="auto">
          <a:xfrm>
            <a:off x="7239000" y="2743200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siltstone</a:t>
            </a:r>
          </a:p>
        </p:txBody>
      </p:sp>
      <p:grpSp>
        <p:nvGrpSpPr>
          <p:cNvPr id="852999" name="Group 7"/>
          <p:cNvGrpSpPr>
            <a:grpSpLocks/>
          </p:cNvGrpSpPr>
          <p:nvPr/>
        </p:nvGrpSpPr>
        <p:grpSpPr bwMode="auto">
          <a:xfrm>
            <a:off x="304800" y="4724400"/>
            <a:ext cx="762000" cy="609600"/>
            <a:chOff x="1584" y="192"/>
            <a:chExt cx="480" cy="384"/>
          </a:xfrm>
        </p:grpSpPr>
        <p:sp>
          <p:nvSpPr>
            <p:cNvPr id="853000" name="Oval 8"/>
            <p:cNvSpPr>
              <a:spLocks noChangeArrowheads="1"/>
            </p:cNvSpPr>
            <p:nvPr/>
          </p:nvSpPr>
          <p:spPr bwMode="auto">
            <a:xfrm>
              <a:off x="1584" y="240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3001" name="Text Box 9"/>
            <p:cNvSpPr txBox="1">
              <a:spLocks noChangeArrowheads="1"/>
            </p:cNvSpPr>
            <p:nvPr/>
          </p:nvSpPr>
          <p:spPr bwMode="auto">
            <a:xfrm>
              <a:off x="1584" y="192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5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19800"/>
            <a:ext cx="7772400" cy="83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Rib marks indicate end of massive rupture in thick shale bed</a:t>
            </a:r>
          </a:p>
        </p:txBody>
      </p:sp>
      <p:pic>
        <p:nvPicPr>
          <p:cNvPr id="855044" name="Picture 4" descr="T-1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4800"/>
            <a:ext cx="9144000" cy="6245225"/>
          </a:xfrm>
          <a:prstGeom prst="rect">
            <a:avLst/>
          </a:prstGeom>
          <a:noFill/>
        </p:spPr>
      </p:pic>
      <p:sp>
        <p:nvSpPr>
          <p:cNvPr id="855045" name="Rectangle 5"/>
          <p:cNvSpPr>
            <a:spLocks noChangeArrowheads="1"/>
          </p:cNvSpPr>
          <p:nvPr/>
        </p:nvSpPr>
        <p:spPr bwMode="auto">
          <a:xfrm>
            <a:off x="685800" y="2514600"/>
            <a:ext cx="809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shale</a:t>
            </a:r>
          </a:p>
        </p:txBody>
      </p:sp>
      <p:grpSp>
        <p:nvGrpSpPr>
          <p:cNvPr id="855046" name="Group 6"/>
          <p:cNvGrpSpPr>
            <a:grpSpLocks/>
          </p:cNvGrpSpPr>
          <p:nvPr/>
        </p:nvGrpSpPr>
        <p:grpSpPr bwMode="auto">
          <a:xfrm>
            <a:off x="304800" y="4724400"/>
            <a:ext cx="762000" cy="609600"/>
            <a:chOff x="1584" y="192"/>
            <a:chExt cx="480" cy="384"/>
          </a:xfrm>
        </p:grpSpPr>
        <p:sp>
          <p:nvSpPr>
            <p:cNvPr id="855047" name="Oval 7"/>
            <p:cNvSpPr>
              <a:spLocks noChangeArrowheads="1"/>
            </p:cNvSpPr>
            <p:nvPr/>
          </p:nvSpPr>
          <p:spPr bwMode="auto">
            <a:xfrm>
              <a:off x="1584" y="240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5048" name="Text Box 8"/>
            <p:cNvSpPr txBox="1">
              <a:spLocks noChangeArrowheads="1"/>
            </p:cNvSpPr>
            <p:nvPr/>
          </p:nvSpPr>
          <p:spPr bwMode="auto">
            <a:xfrm>
              <a:off x="1584" y="192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63000" cy="609600"/>
          </a:xfrm>
        </p:spPr>
        <p:txBody>
          <a:bodyPr/>
          <a:lstStyle/>
          <a:p>
            <a:r>
              <a:rPr lang="en-US" sz="2400">
                <a:solidFill>
                  <a:srgbClr val="FFFF00"/>
                </a:solidFill>
              </a:rPr>
              <a:t>An example when a NHF are driven by large fluid volume!</a:t>
            </a:r>
          </a:p>
        </p:txBody>
      </p:sp>
      <p:pic>
        <p:nvPicPr>
          <p:cNvPr id="908291" name="Picture 3" descr="T-183 Watkins(twoJoints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2775"/>
            <a:ext cx="9144000" cy="6245225"/>
          </a:xfrm>
          <a:prstGeom prst="rect">
            <a:avLst/>
          </a:prstGeom>
          <a:noFill/>
        </p:spPr>
      </p:pic>
      <p:sp>
        <p:nvSpPr>
          <p:cNvPr id="908292" name="Text Box 4"/>
          <p:cNvSpPr txBox="1">
            <a:spLocks noChangeArrowheads="1"/>
          </p:cNvSpPr>
          <p:nvPr/>
        </p:nvSpPr>
        <p:spPr bwMode="auto">
          <a:xfrm>
            <a:off x="1981200" y="2670175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Helvetica" pitchFamily="34" charset="0"/>
              </a:rPr>
              <a:t>Shale</a:t>
            </a:r>
          </a:p>
        </p:txBody>
      </p:sp>
      <p:sp>
        <p:nvSpPr>
          <p:cNvPr id="908293" name="Line 5"/>
          <p:cNvSpPr>
            <a:spLocks noChangeShapeType="1"/>
          </p:cNvSpPr>
          <p:nvPr/>
        </p:nvSpPr>
        <p:spPr bwMode="auto">
          <a:xfrm flipV="1">
            <a:off x="1524000" y="4117975"/>
            <a:ext cx="1066800" cy="1524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908294" name="Group 6"/>
          <p:cNvGrpSpPr>
            <a:grpSpLocks/>
          </p:cNvGrpSpPr>
          <p:nvPr/>
        </p:nvGrpSpPr>
        <p:grpSpPr bwMode="auto">
          <a:xfrm>
            <a:off x="3124200" y="3965575"/>
            <a:ext cx="762000" cy="990600"/>
            <a:chOff x="1968" y="2304"/>
            <a:chExt cx="480" cy="624"/>
          </a:xfrm>
        </p:grpSpPr>
        <p:sp>
          <p:nvSpPr>
            <p:cNvPr id="908295" name="Line 7"/>
            <p:cNvSpPr>
              <a:spLocks noChangeShapeType="1"/>
            </p:cNvSpPr>
            <p:nvPr/>
          </p:nvSpPr>
          <p:spPr bwMode="auto">
            <a:xfrm flipV="1">
              <a:off x="1968" y="2592"/>
              <a:ext cx="0" cy="33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8296" name="Line 8"/>
            <p:cNvSpPr>
              <a:spLocks noChangeShapeType="1"/>
            </p:cNvSpPr>
            <p:nvPr/>
          </p:nvSpPr>
          <p:spPr bwMode="auto">
            <a:xfrm flipV="1">
              <a:off x="2016" y="2304"/>
              <a:ext cx="432" cy="4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8297" name="Group 9"/>
          <p:cNvGrpSpPr>
            <a:grpSpLocks/>
          </p:cNvGrpSpPr>
          <p:nvPr/>
        </p:nvGrpSpPr>
        <p:grpSpPr bwMode="auto">
          <a:xfrm>
            <a:off x="6324600" y="4041775"/>
            <a:ext cx="2819400" cy="366713"/>
            <a:chOff x="3552" y="2160"/>
            <a:chExt cx="1776" cy="231"/>
          </a:xfrm>
        </p:grpSpPr>
        <p:sp>
          <p:nvSpPr>
            <p:cNvPr id="908298" name="Line 10"/>
            <p:cNvSpPr>
              <a:spLocks noChangeShapeType="1"/>
            </p:cNvSpPr>
            <p:nvPr/>
          </p:nvSpPr>
          <p:spPr bwMode="auto">
            <a:xfrm flipH="1">
              <a:off x="3552" y="2304"/>
              <a:ext cx="5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8299" name="Text Box 11"/>
            <p:cNvSpPr txBox="1">
              <a:spLocks noChangeArrowheads="1"/>
            </p:cNvSpPr>
            <p:nvPr/>
          </p:nvSpPr>
          <p:spPr bwMode="auto">
            <a:xfrm>
              <a:off x="4368" y="2160"/>
              <a:ext cx="9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chemeClr val="bg1"/>
                  </a:solidFill>
                  <a:latin typeface="Helvetica" pitchFamily="34" charset="0"/>
                </a:rPr>
                <a:t>siltstone</a:t>
              </a:r>
            </a:p>
          </p:txBody>
        </p:sp>
      </p:grpSp>
      <p:grpSp>
        <p:nvGrpSpPr>
          <p:cNvPr id="908300" name="Group 12"/>
          <p:cNvGrpSpPr>
            <a:grpSpLocks/>
          </p:cNvGrpSpPr>
          <p:nvPr/>
        </p:nvGrpSpPr>
        <p:grpSpPr bwMode="auto">
          <a:xfrm>
            <a:off x="4114800" y="3813175"/>
            <a:ext cx="533400" cy="838200"/>
            <a:chOff x="2592" y="2256"/>
            <a:chExt cx="336" cy="528"/>
          </a:xfrm>
        </p:grpSpPr>
        <p:sp>
          <p:nvSpPr>
            <p:cNvPr id="908301" name="Line 13"/>
            <p:cNvSpPr>
              <a:spLocks noChangeShapeType="1"/>
            </p:cNvSpPr>
            <p:nvPr/>
          </p:nvSpPr>
          <p:spPr bwMode="auto">
            <a:xfrm flipV="1">
              <a:off x="2640" y="2496"/>
              <a:ext cx="0" cy="2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8302" name="Line 14"/>
            <p:cNvSpPr>
              <a:spLocks noChangeShapeType="1"/>
            </p:cNvSpPr>
            <p:nvPr/>
          </p:nvSpPr>
          <p:spPr bwMode="auto">
            <a:xfrm flipV="1">
              <a:off x="2592" y="2256"/>
              <a:ext cx="336" cy="4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8303" name="Group 15"/>
          <p:cNvGrpSpPr>
            <a:grpSpLocks/>
          </p:cNvGrpSpPr>
          <p:nvPr/>
        </p:nvGrpSpPr>
        <p:grpSpPr bwMode="auto">
          <a:xfrm>
            <a:off x="4800600" y="3736975"/>
            <a:ext cx="533400" cy="685800"/>
            <a:chOff x="3024" y="2160"/>
            <a:chExt cx="336" cy="432"/>
          </a:xfrm>
        </p:grpSpPr>
        <p:sp>
          <p:nvSpPr>
            <p:cNvPr id="908304" name="Line 16"/>
            <p:cNvSpPr>
              <a:spLocks noChangeShapeType="1"/>
            </p:cNvSpPr>
            <p:nvPr/>
          </p:nvSpPr>
          <p:spPr bwMode="auto">
            <a:xfrm flipV="1">
              <a:off x="3024" y="2304"/>
              <a:ext cx="0" cy="2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8305" name="Line 17"/>
            <p:cNvSpPr>
              <a:spLocks noChangeShapeType="1"/>
            </p:cNvSpPr>
            <p:nvPr/>
          </p:nvSpPr>
          <p:spPr bwMode="auto">
            <a:xfrm flipV="1">
              <a:off x="3072" y="2160"/>
              <a:ext cx="288" cy="4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8306" name="Group 18"/>
          <p:cNvGrpSpPr>
            <a:grpSpLocks/>
          </p:cNvGrpSpPr>
          <p:nvPr/>
        </p:nvGrpSpPr>
        <p:grpSpPr bwMode="auto">
          <a:xfrm>
            <a:off x="5486400" y="3660775"/>
            <a:ext cx="304800" cy="685800"/>
            <a:chOff x="3456" y="2112"/>
            <a:chExt cx="192" cy="432"/>
          </a:xfrm>
        </p:grpSpPr>
        <p:sp>
          <p:nvSpPr>
            <p:cNvPr id="908307" name="Line 19"/>
            <p:cNvSpPr>
              <a:spLocks noChangeShapeType="1"/>
            </p:cNvSpPr>
            <p:nvPr/>
          </p:nvSpPr>
          <p:spPr bwMode="auto">
            <a:xfrm flipV="1">
              <a:off x="3456" y="2256"/>
              <a:ext cx="0" cy="2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8308" name="Line 20"/>
            <p:cNvSpPr>
              <a:spLocks noChangeShapeType="1"/>
            </p:cNvSpPr>
            <p:nvPr/>
          </p:nvSpPr>
          <p:spPr bwMode="auto">
            <a:xfrm flipV="1">
              <a:off x="3456" y="2112"/>
              <a:ext cx="192" cy="3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8309" name="Group 21"/>
          <p:cNvGrpSpPr>
            <a:grpSpLocks/>
          </p:cNvGrpSpPr>
          <p:nvPr/>
        </p:nvGrpSpPr>
        <p:grpSpPr bwMode="auto">
          <a:xfrm>
            <a:off x="5867400" y="3584575"/>
            <a:ext cx="304800" cy="533400"/>
            <a:chOff x="3696" y="2064"/>
            <a:chExt cx="192" cy="336"/>
          </a:xfrm>
        </p:grpSpPr>
        <p:sp>
          <p:nvSpPr>
            <p:cNvPr id="908310" name="Line 22"/>
            <p:cNvSpPr>
              <a:spLocks noChangeShapeType="1"/>
            </p:cNvSpPr>
            <p:nvPr/>
          </p:nvSpPr>
          <p:spPr bwMode="auto">
            <a:xfrm flipV="1">
              <a:off x="3696" y="2160"/>
              <a:ext cx="0" cy="2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8311" name="Line 23"/>
            <p:cNvSpPr>
              <a:spLocks noChangeShapeType="1"/>
            </p:cNvSpPr>
            <p:nvPr/>
          </p:nvSpPr>
          <p:spPr bwMode="auto">
            <a:xfrm flipV="1">
              <a:off x="3696" y="2064"/>
              <a:ext cx="192" cy="3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8312" name="Text Box 24"/>
          <p:cNvSpPr txBox="1">
            <a:spLocks noChangeArrowheads="1"/>
          </p:cNvSpPr>
          <p:nvPr/>
        </p:nvSpPr>
        <p:spPr bwMode="auto">
          <a:xfrm>
            <a:off x="5943600" y="914400"/>
            <a:ext cx="3048000" cy="14938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>
                <a:latin typeface="Arial" charset="0"/>
              </a:rPr>
              <a:t>By drawing from many tank trucks at the surface, industry can drive hydraulic fractures without interruption!</a:t>
            </a:r>
          </a:p>
        </p:txBody>
      </p:sp>
      <p:grpSp>
        <p:nvGrpSpPr>
          <p:cNvPr id="908313" name="Group 25"/>
          <p:cNvGrpSpPr>
            <a:grpSpLocks/>
          </p:cNvGrpSpPr>
          <p:nvPr/>
        </p:nvGrpSpPr>
        <p:grpSpPr bwMode="auto">
          <a:xfrm>
            <a:off x="5105400" y="5105400"/>
            <a:ext cx="762000" cy="609600"/>
            <a:chOff x="912" y="2813"/>
            <a:chExt cx="480" cy="384"/>
          </a:xfrm>
        </p:grpSpPr>
        <p:sp>
          <p:nvSpPr>
            <p:cNvPr id="908314" name="Oval 26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8315" name="Text Box 27"/>
            <p:cNvSpPr txBox="1">
              <a:spLocks noChangeArrowheads="1"/>
            </p:cNvSpPr>
            <p:nvPr/>
          </p:nvSpPr>
          <p:spPr bwMode="auto">
            <a:xfrm>
              <a:off x="912" y="2813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 baseline="30000">
                  <a:solidFill>
                    <a:schemeClr val="bg1"/>
                  </a:solidFill>
                  <a:latin typeface="Arial" charset="0"/>
                </a:rPr>
                <a:t>1</a:t>
              </a: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908316" name="Group 28"/>
          <p:cNvGrpSpPr>
            <a:grpSpLocks/>
          </p:cNvGrpSpPr>
          <p:nvPr/>
        </p:nvGrpSpPr>
        <p:grpSpPr bwMode="auto">
          <a:xfrm>
            <a:off x="381000" y="2667000"/>
            <a:ext cx="762000" cy="609600"/>
            <a:chOff x="912" y="2813"/>
            <a:chExt cx="480" cy="384"/>
          </a:xfrm>
        </p:grpSpPr>
        <p:sp>
          <p:nvSpPr>
            <p:cNvPr id="908317" name="Oval 29"/>
            <p:cNvSpPr>
              <a:spLocks noChangeArrowheads="1"/>
            </p:cNvSpPr>
            <p:nvPr/>
          </p:nvSpPr>
          <p:spPr bwMode="auto">
            <a:xfrm>
              <a:off x="960" y="2832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8318" name="Text Box 30"/>
            <p:cNvSpPr txBox="1">
              <a:spLocks noChangeArrowheads="1"/>
            </p:cNvSpPr>
            <p:nvPr/>
          </p:nvSpPr>
          <p:spPr bwMode="auto">
            <a:xfrm>
              <a:off x="912" y="2813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 baseline="30000">
                  <a:solidFill>
                    <a:schemeClr val="bg1"/>
                  </a:solidFill>
                  <a:latin typeface="Arial" charset="0"/>
                </a:rPr>
                <a:t>2</a:t>
              </a: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29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T-195</a:t>
            </a:r>
          </a:p>
        </p:txBody>
      </p:sp>
      <p:sp>
        <p:nvSpPr>
          <p:cNvPr id="91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0340" name="Picture 4" descr="T-195 (TWOJOI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2475"/>
            <a:ext cx="9144000" cy="6105525"/>
          </a:xfrm>
          <a:prstGeom prst="rect">
            <a:avLst/>
          </a:prstGeom>
          <a:noFill/>
        </p:spPr>
      </p:pic>
      <p:sp>
        <p:nvSpPr>
          <p:cNvPr id="910341" name="Text Box 5"/>
          <p:cNvSpPr txBox="1">
            <a:spLocks noChangeArrowheads="1"/>
          </p:cNvSpPr>
          <p:nvPr/>
        </p:nvSpPr>
        <p:spPr bwMode="auto">
          <a:xfrm>
            <a:off x="1600200" y="228600"/>
            <a:ext cx="609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Arial" charset="0"/>
              </a:rPr>
              <a:t>Parent joint serves as an analog for horizontal borehole!</a:t>
            </a:r>
          </a:p>
        </p:txBody>
      </p:sp>
      <p:sp>
        <p:nvSpPr>
          <p:cNvPr id="910342" name="Text Box 6"/>
          <p:cNvSpPr txBox="1">
            <a:spLocks noChangeArrowheads="1"/>
          </p:cNvSpPr>
          <p:nvPr/>
        </p:nvSpPr>
        <p:spPr bwMode="auto">
          <a:xfrm>
            <a:off x="1066800" y="5334000"/>
            <a:ext cx="1524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charset="0"/>
              </a:rPr>
              <a:t>Parent Joint</a:t>
            </a:r>
          </a:p>
        </p:txBody>
      </p:sp>
      <p:grpSp>
        <p:nvGrpSpPr>
          <p:cNvPr id="910343" name="Group 7"/>
          <p:cNvGrpSpPr>
            <a:grpSpLocks/>
          </p:cNvGrpSpPr>
          <p:nvPr/>
        </p:nvGrpSpPr>
        <p:grpSpPr bwMode="auto">
          <a:xfrm>
            <a:off x="1447800" y="3124200"/>
            <a:ext cx="6477000" cy="3048000"/>
            <a:chOff x="912" y="1968"/>
            <a:chExt cx="4080" cy="1920"/>
          </a:xfrm>
        </p:grpSpPr>
        <p:sp>
          <p:nvSpPr>
            <p:cNvPr id="910344" name="Oval 8"/>
            <p:cNvSpPr>
              <a:spLocks noChangeArrowheads="1"/>
            </p:cNvSpPr>
            <p:nvPr/>
          </p:nvSpPr>
          <p:spPr bwMode="auto">
            <a:xfrm>
              <a:off x="912" y="1968"/>
              <a:ext cx="192" cy="480"/>
            </a:xfrm>
            <a:prstGeom prst="ellipse">
              <a:avLst/>
            </a:prstGeom>
            <a:solidFill>
              <a:srgbClr val="CC99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0345" name="Group 9"/>
            <p:cNvGrpSpPr>
              <a:grpSpLocks/>
            </p:cNvGrpSpPr>
            <p:nvPr/>
          </p:nvGrpSpPr>
          <p:grpSpPr bwMode="auto">
            <a:xfrm>
              <a:off x="1008" y="1968"/>
              <a:ext cx="3984" cy="1920"/>
              <a:chOff x="1008" y="1968"/>
              <a:chExt cx="3984" cy="1920"/>
            </a:xfrm>
          </p:grpSpPr>
          <p:grpSp>
            <p:nvGrpSpPr>
              <p:cNvPr id="910346" name="Group 10"/>
              <p:cNvGrpSpPr>
                <a:grpSpLocks/>
              </p:cNvGrpSpPr>
              <p:nvPr/>
            </p:nvGrpSpPr>
            <p:grpSpPr bwMode="auto">
              <a:xfrm>
                <a:off x="1008" y="2160"/>
                <a:ext cx="3984" cy="1728"/>
                <a:chOff x="1008" y="2160"/>
                <a:chExt cx="3984" cy="1728"/>
              </a:xfrm>
            </p:grpSpPr>
            <p:sp>
              <p:nvSpPr>
                <p:cNvPr id="910347" name="Rectangle 11"/>
                <p:cNvSpPr>
                  <a:spLocks noChangeArrowheads="1"/>
                </p:cNvSpPr>
                <p:nvPr/>
              </p:nvSpPr>
              <p:spPr bwMode="auto">
                <a:xfrm rot="372157">
                  <a:off x="1008" y="2160"/>
                  <a:ext cx="3744" cy="480"/>
                </a:xfrm>
                <a:prstGeom prst="rect">
                  <a:avLst/>
                </a:prstGeom>
                <a:solidFill>
                  <a:srgbClr val="CC99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0348" name="Rectangle 12"/>
                <p:cNvSpPr>
                  <a:spLocks noChangeArrowheads="1"/>
                </p:cNvSpPr>
                <p:nvPr/>
              </p:nvSpPr>
              <p:spPr bwMode="auto">
                <a:xfrm rot="1275500">
                  <a:off x="1152" y="2736"/>
                  <a:ext cx="3744" cy="480"/>
                </a:xfrm>
                <a:prstGeom prst="rect">
                  <a:avLst/>
                </a:prstGeom>
                <a:solidFill>
                  <a:srgbClr val="CC99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0349" name="Rectangle 13"/>
                <p:cNvSpPr>
                  <a:spLocks noChangeArrowheads="1"/>
                </p:cNvSpPr>
                <p:nvPr/>
              </p:nvSpPr>
              <p:spPr bwMode="auto">
                <a:xfrm rot="22409843">
                  <a:off x="1104" y="2448"/>
                  <a:ext cx="3744" cy="480"/>
                </a:xfrm>
                <a:prstGeom prst="rect">
                  <a:avLst/>
                </a:prstGeom>
                <a:solidFill>
                  <a:srgbClr val="CC99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0350" name="Oval 14"/>
                <p:cNvSpPr>
                  <a:spLocks noChangeArrowheads="1"/>
                </p:cNvSpPr>
                <p:nvPr/>
              </p:nvSpPr>
              <p:spPr bwMode="auto">
                <a:xfrm>
                  <a:off x="4512" y="2352"/>
                  <a:ext cx="480" cy="1536"/>
                </a:xfrm>
                <a:prstGeom prst="ellipse">
                  <a:avLst/>
                </a:prstGeom>
                <a:solidFill>
                  <a:srgbClr val="9966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10351" name="Line 15"/>
              <p:cNvSpPr>
                <a:spLocks noChangeShapeType="1"/>
              </p:cNvSpPr>
              <p:nvPr/>
            </p:nvSpPr>
            <p:spPr bwMode="auto">
              <a:xfrm>
                <a:off x="1008" y="2448"/>
                <a:ext cx="3696" cy="14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352" name="Line 16"/>
              <p:cNvSpPr>
                <a:spLocks noChangeShapeType="1"/>
              </p:cNvSpPr>
              <p:nvPr/>
            </p:nvSpPr>
            <p:spPr bwMode="auto">
              <a:xfrm>
                <a:off x="1056" y="1968"/>
                <a:ext cx="3648" cy="3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T-195</a:t>
            </a:r>
          </a:p>
        </p:txBody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2388" name="Picture 4" descr="T-195 (TWOJOI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2475"/>
            <a:ext cx="9144000" cy="6105525"/>
          </a:xfrm>
          <a:prstGeom prst="rect">
            <a:avLst/>
          </a:prstGeom>
          <a:noFill/>
        </p:spPr>
      </p:pic>
      <p:sp>
        <p:nvSpPr>
          <p:cNvPr id="912389" name="Text Box 5"/>
          <p:cNvSpPr txBox="1">
            <a:spLocks noChangeArrowheads="1"/>
          </p:cNvSpPr>
          <p:nvPr/>
        </p:nvSpPr>
        <p:spPr bwMode="auto">
          <a:xfrm>
            <a:off x="1219200" y="2286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Arial" charset="0"/>
              </a:rPr>
              <a:t>Increasing pressure eventually exceeds the frac gradient of shale!</a:t>
            </a:r>
          </a:p>
        </p:txBody>
      </p:sp>
      <p:grpSp>
        <p:nvGrpSpPr>
          <p:cNvPr id="912390" name="Group 6"/>
          <p:cNvGrpSpPr>
            <a:grpSpLocks/>
          </p:cNvGrpSpPr>
          <p:nvPr/>
        </p:nvGrpSpPr>
        <p:grpSpPr bwMode="auto">
          <a:xfrm>
            <a:off x="1066800" y="3276600"/>
            <a:ext cx="7086600" cy="2424113"/>
            <a:chOff x="672" y="2064"/>
            <a:chExt cx="4464" cy="1527"/>
          </a:xfrm>
        </p:grpSpPr>
        <p:sp>
          <p:nvSpPr>
            <p:cNvPr id="912391" name="Text Box 7"/>
            <p:cNvSpPr txBox="1">
              <a:spLocks noChangeArrowheads="1"/>
            </p:cNvSpPr>
            <p:nvPr/>
          </p:nvSpPr>
          <p:spPr bwMode="auto">
            <a:xfrm>
              <a:off x="672" y="3360"/>
              <a:ext cx="960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Parent Joint</a:t>
              </a:r>
            </a:p>
          </p:txBody>
        </p:sp>
        <p:sp>
          <p:nvSpPr>
            <p:cNvPr id="912392" name="Line 8"/>
            <p:cNvSpPr>
              <a:spLocks noChangeShapeType="1"/>
            </p:cNvSpPr>
            <p:nvPr/>
          </p:nvSpPr>
          <p:spPr bwMode="auto">
            <a:xfrm>
              <a:off x="768" y="2064"/>
              <a:ext cx="4368" cy="12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2393" name="Group 9"/>
          <p:cNvGrpSpPr>
            <a:grpSpLocks/>
          </p:cNvGrpSpPr>
          <p:nvPr/>
        </p:nvGrpSpPr>
        <p:grpSpPr bwMode="auto">
          <a:xfrm>
            <a:off x="1752600" y="1905000"/>
            <a:ext cx="6880225" cy="3581400"/>
            <a:chOff x="1104" y="1200"/>
            <a:chExt cx="4334" cy="2256"/>
          </a:xfrm>
        </p:grpSpPr>
        <p:sp>
          <p:nvSpPr>
            <p:cNvPr id="912394" name="Text Box 10"/>
            <p:cNvSpPr txBox="1">
              <a:spLocks noChangeArrowheads="1"/>
            </p:cNvSpPr>
            <p:nvPr/>
          </p:nvSpPr>
          <p:spPr bwMode="auto">
            <a:xfrm>
              <a:off x="4425" y="1200"/>
              <a:ext cx="1013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Fringe Cracks</a:t>
              </a:r>
            </a:p>
          </p:txBody>
        </p:sp>
        <p:sp>
          <p:nvSpPr>
            <p:cNvPr id="912395" name="Line 11"/>
            <p:cNvSpPr>
              <a:spLocks noChangeShapeType="1"/>
            </p:cNvSpPr>
            <p:nvPr/>
          </p:nvSpPr>
          <p:spPr bwMode="auto">
            <a:xfrm>
              <a:off x="1248" y="2112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396" name="Line 12"/>
            <p:cNvSpPr>
              <a:spLocks noChangeShapeType="1"/>
            </p:cNvSpPr>
            <p:nvPr/>
          </p:nvSpPr>
          <p:spPr bwMode="auto">
            <a:xfrm>
              <a:off x="1104" y="2064"/>
              <a:ext cx="240" cy="33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397" name="Line 13"/>
            <p:cNvSpPr>
              <a:spLocks noChangeShapeType="1"/>
            </p:cNvSpPr>
            <p:nvPr/>
          </p:nvSpPr>
          <p:spPr bwMode="auto">
            <a:xfrm>
              <a:off x="1296" y="2016"/>
              <a:ext cx="528" cy="62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398" name="Line 14"/>
            <p:cNvSpPr>
              <a:spLocks noChangeShapeType="1"/>
            </p:cNvSpPr>
            <p:nvPr/>
          </p:nvSpPr>
          <p:spPr bwMode="auto">
            <a:xfrm>
              <a:off x="1872" y="2064"/>
              <a:ext cx="692" cy="86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399" name="Line 15"/>
            <p:cNvSpPr>
              <a:spLocks noChangeShapeType="1"/>
            </p:cNvSpPr>
            <p:nvPr/>
          </p:nvSpPr>
          <p:spPr bwMode="auto">
            <a:xfrm>
              <a:off x="3504" y="2640"/>
              <a:ext cx="432" cy="52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400" name="Line 16"/>
            <p:cNvSpPr>
              <a:spLocks noChangeShapeType="1"/>
            </p:cNvSpPr>
            <p:nvPr/>
          </p:nvSpPr>
          <p:spPr bwMode="auto">
            <a:xfrm>
              <a:off x="1584" y="2208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401" name="Line 17"/>
            <p:cNvSpPr>
              <a:spLocks noChangeShapeType="1"/>
            </p:cNvSpPr>
            <p:nvPr/>
          </p:nvSpPr>
          <p:spPr bwMode="auto">
            <a:xfrm>
              <a:off x="1651" y="2165"/>
              <a:ext cx="269" cy="33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402" name="Line 18"/>
            <p:cNvSpPr>
              <a:spLocks noChangeShapeType="1"/>
            </p:cNvSpPr>
            <p:nvPr/>
          </p:nvSpPr>
          <p:spPr bwMode="auto">
            <a:xfrm>
              <a:off x="1920" y="2304"/>
              <a:ext cx="144" cy="19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403" name="Line 19"/>
            <p:cNvSpPr>
              <a:spLocks noChangeShapeType="1"/>
            </p:cNvSpPr>
            <p:nvPr/>
          </p:nvSpPr>
          <p:spPr bwMode="auto">
            <a:xfrm>
              <a:off x="2496" y="2352"/>
              <a:ext cx="327" cy="42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404" name="Line 20"/>
            <p:cNvSpPr>
              <a:spLocks noChangeShapeType="1"/>
            </p:cNvSpPr>
            <p:nvPr/>
          </p:nvSpPr>
          <p:spPr bwMode="auto">
            <a:xfrm>
              <a:off x="2160" y="2256"/>
              <a:ext cx="404" cy="49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405" name="Line 21"/>
            <p:cNvSpPr>
              <a:spLocks noChangeShapeType="1"/>
            </p:cNvSpPr>
            <p:nvPr/>
          </p:nvSpPr>
          <p:spPr bwMode="auto">
            <a:xfrm>
              <a:off x="2448" y="2448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406" name="Line 22"/>
            <p:cNvSpPr>
              <a:spLocks noChangeShapeType="1"/>
            </p:cNvSpPr>
            <p:nvPr/>
          </p:nvSpPr>
          <p:spPr bwMode="auto">
            <a:xfrm>
              <a:off x="2736" y="2496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407" name="Line 23"/>
            <p:cNvSpPr>
              <a:spLocks noChangeShapeType="1"/>
            </p:cNvSpPr>
            <p:nvPr/>
          </p:nvSpPr>
          <p:spPr bwMode="auto">
            <a:xfrm>
              <a:off x="2928" y="2400"/>
              <a:ext cx="576" cy="66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408" name="Line 24"/>
            <p:cNvSpPr>
              <a:spLocks noChangeShapeType="1"/>
            </p:cNvSpPr>
            <p:nvPr/>
          </p:nvSpPr>
          <p:spPr bwMode="auto">
            <a:xfrm>
              <a:off x="3360" y="2688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409" name="Line 25"/>
            <p:cNvSpPr>
              <a:spLocks noChangeShapeType="1"/>
            </p:cNvSpPr>
            <p:nvPr/>
          </p:nvSpPr>
          <p:spPr bwMode="auto">
            <a:xfrm>
              <a:off x="2928" y="2544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410" name="Line 26"/>
            <p:cNvSpPr>
              <a:spLocks noChangeShapeType="1"/>
            </p:cNvSpPr>
            <p:nvPr/>
          </p:nvSpPr>
          <p:spPr bwMode="auto">
            <a:xfrm>
              <a:off x="3840" y="2736"/>
              <a:ext cx="288" cy="38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411" name="Line 27"/>
            <p:cNvSpPr>
              <a:spLocks noChangeShapeType="1"/>
            </p:cNvSpPr>
            <p:nvPr/>
          </p:nvSpPr>
          <p:spPr bwMode="auto">
            <a:xfrm>
              <a:off x="3792" y="2832"/>
              <a:ext cx="144" cy="19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412" name="Line 28"/>
            <p:cNvSpPr>
              <a:spLocks noChangeShapeType="1"/>
            </p:cNvSpPr>
            <p:nvPr/>
          </p:nvSpPr>
          <p:spPr bwMode="auto">
            <a:xfrm>
              <a:off x="4109" y="2913"/>
              <a:ext cx="144" cy="19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413" name="Line 29"/>
            <p:cNvSpPr>
              <a:spLocks noChangeShapeType="1"/>
            </p:cNvSpPr>
            <p:nvPr/>
          </p:nvSpPr>
          <p:spPr bwMode="auto">
            <a:xfrm>
              <a:off x="4176" y="2832"/>
              <a:ext cx="327" cy="42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2414" name="Line 30"/>
            <p:cNvSpPr>
              <a:spLocks noChangeShapeType="1"/>
            </p:cNvSpPr>
            <p:nvPr/>
          </p:nvSpPr>
          <p:spPr bwMode="auto">
            <a:xfrm>
              <a:off x="4272" y="2736"/>
              <a:ext cx="576" cy="72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12415" name="Text Box 31"/>
          <p:cNvSpPr txBox="1">
            <a:spLocks noChangeArrowheads="1"/>
          </p:cNvSpPr>
          <p:nvPr/>
        </p:nvSpPr>
        <p:spPr bwMode="auto">
          <a:xfrm>
            <a:off x="3810000" y="5257800"/>
            <a:ext cx="762000" cy="3762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  <a:latin typeface="Arial" charset="0"/>
              </a:rPr>
              <a:t>shale</a:t>
            </a:r>
          </a:p>
        </p:txBody>
      </p:sp>
      <p:sp>
        <p:nvSpPr>
          <p:cNvPr id="912416" name="Text Box 32"/>
          <p:cNvSpPr txBox="1">
            <a:spLocks noChangeArrowheads="1"/>
          </p:cNvSpPr>
          <p:nvPr/>
        </p:nvSpPr>
        <p:spPr bwMode="auto">
          <a:xfrm rot="357606">
            <a:off x="6781800" y="3200400"/>
            <a:ext cx="762000" cy="3762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  <a:latin typeface="Arial" charset="0"/>
              </a:rPr>
              <a:t>shale</a:t>
            </a:r>
          </a:p>
        </p:txBody>
      </p:sp>
      <p:sp>
        <p:nvSpPr>
          <p:cNvPr id="912417" name="Text Box 33"/>
          <p:cNvSpPr txBox="1">
            <a:spLocks noChangeArrowheads="1"/>
          </p:cNvSpPr>
          <p:nvPr/>
        </p:nvSpPr>
        <p:spPr bwMode="auto">
          <a:xfrm rot="674961">
            <a:off x="7543800" y="4267200"/>
            <a:ext cx="1066800" cy="3762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solidFill>
                  <a:schemeClr val="bg1"/>
                </a:solidFill>
                <a:latin typeface="Arial" charset="0"/>
              </a:rPr>
              <a:t>siltstone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3886200" cy="1143000"/>
          </a:xfrm>
        </p:spPr>
        <p:txBody>
          <a:bodyPr/>
          <a:lstStyle/>
          <a:p>
            <a:pPr algn="r"/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Mark Fischer</a:t>
            </a:r>
          </a:p>
        </p:txBody>
      </p:sp>
      <p:sp>
        <p:nvSpPr>
          <p:cNvPr id="91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4436" name="Picture 4" descr="Fisc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52400"/>
            <a:ext cx="3048000" cy="183038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914437" name="Picture 5" descr="Fischer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782763"/>
            <a:ext cx="5486400" cy="4765675"/>
          </a:xfrm>
          <a:prstGeom prst="rect">
            <a:avLst/>
          </a:prstGeom>
          <a:noFill/>
        </p:spPr>
      </p:pic>
      <p:sp>
        <p:nvSpPr>
          <p:cNvPr id="914438" name="Line 6"/>
          <p:cNvSpPr>
            <a:spLocks noChangeShapeType="1"/>
          </p:cNvSpPr>
          <p:nvPr/>
        </p:nvSpPr>
        <p:spPr bwMode="auto">
          <a:xfrm flipH="1">
            <a:off x="1447800" y="1143000"/>
            <a:ext cx="3048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14439" name="Text Box 7"/>
          <p:cNvSpPr txBox="1">
            <a:spLocks noChangeArrowheads="1"/>
          </p:cNvSpPr>
          <p:nvPr/>
        </p:nvSpPr>
        <p:spPr bwMode="auto">
          <a:xfrm>
            <a:off x="5638800" y="3886200"/>
            <a:ext cx="3124200" cy="1219200"/>
          </a:xfrm>
          <a:prstGeom prst="rect">
            <a:avLst/>
          </a:prstGeom>
          <a:solidFill>
            <a:srgbClr val="3A0C96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Recognized mechanism causing propagation pattern for hydraulic fractures!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bg1"/>
                </a:solidFill>
                <a:latin typeface="Comic Sans MS" pitchFamily="66" charset="0"/>
              </a:rPr>
              <a:t>What would happen when stimulating a horizontal well drilled at an acute angle to the stress field?</a:t>
            </a:r>
          </a:p>
        </p:txBody>
      </p:sp>
      <p:grpSp>
        <p:nvGrpSpPr>
          <p:cNvPr id="916483" name="Group 3"/>
          <p:cNvGrpSpPr>
            <a:grpSpLocks/>
          </p:cNvGrpSpPr>
          <p:nvPr/>
        </p:nvGrpSpPr>
        <p:grpSpPr bwMode="auto">
          <a:xfrm>
            <a:off x="1066800" y="3276600"/>
            <a:ext cx="7086600" cy="2698750"/>
            <a:chOff x="672" y="2064"/>
            <a:chExt cx="4464" cy="1700"/>
          </a:xfrm>
        </p:grpSpPr>
        <p:sp>
          <p:nvSpPr>
            <p:cNvPr id="916484" name="Text Box 4"/>
            <p:cNvSpPr txBox="1">
              <a:spLocks noChangeArrowheads="1"/>
            </p:cNvSpPr>
            <p:nvPr/>
          </p:nvSpPr>
          <p:spPr bwMode="auto">
            <a:xfrm>
              <a:off x="672" y="3360"/>
              <a:ext cx="960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Horizontal Well</a:t>
              </a:r>
            </a:p>
          </p:txBody>
        </p:sp>
        <p:sp>
          <p:nvSpPr>
            <p:cNvPr id="916485" name="Line 5"/>
            <p:cNvSpPr>
              <a:spLocks noChangeShapeType="1"/>
            </p:cNvSpPr>
            <p:nvPr/>
          </p:nvSpPr>
          <p:spPr bwMode="auto">
            <a:xfrm>
              <a:off x="768" y="2064"/>
              <a:ext cx="4368" cy="12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6486" name="Group 6"/>
          <p:cNvGrpSpPr>
            <a:grpSpLocks/>
          </p:cNvGrpSpPr>
          <p:nvPr/>
        </p:nvGrpSpPr>
        <p:grpSpPr bwMode="auto">
          <a:xfrm>
            <a:off x="1752600" y="1905000"/>
            <a:ext cx="6880225" cy="3581400"/>
            <a:chOff x="1104" y="1200"/>
            <a:chExt cx="4334" cy="2256"/>
          </a:xfrm>
        </p:grpSpPr>
        <p:sp>
          <p:nvSpPr>
            <p:cNvPr id="916487" name="Text Box 7"/>
            <p:cNvSpPr txBox="1">
              <a:spLocks noChangeArrowheads="1"/>
            </p:cNvSpPr>
            <p:nvPr/>
          </p:nvSpPr>
          <p:spPr bwMode="auto">
            <a:xfrm>
              <a:off x="4425" y="1200"/>
              <a:ext cx="1013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Stimulation Fractures</a:t>
              </a:r>
            </a:p>
          </p:txBody>
        </p:sp>
        <p:sp>
          <p:nvSpPr>
            <p:cNvPr id="916488" name="Line 8"/>
            <p:cNvSpPr>
              <a:spLocks noChangeShapeType="1"/>
            </p:cNvSpPr>
            <p:nvPr/>
          </p:nvSpPr>
          <p:spPr bwMode="auto">
            <a:xfrm>
              <a:off x="1248" y="2112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489" name="Line 9"/>
            <p:cNvSpPr>
              <a:spLocks noChangeShapeType="1"/>
            </p:cNvSpPr>
            <p:nvPr/>
          </p:nvSpPr>
          <p:spPr bwMode="auto">
            <a:xfrm>
              <a:off x="1104" y="2064"/>
              <a:ext cx="240" cy="33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490" name="Line 10"/>
            <p:cNvSpPr>
              <a:spLocks noChangeShapeType="1"/>
            </p:cNvSpPr>
            <p:nvPr/>
          </p:nvSpPr>
          <p:spPr bwMode="auto">
            <a:xfrm>
              <a:off x="1296" y="2016"/>
              <a:ext cx="528" cy="62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491" name="Line 11"/>
            <p:cNvSpPr>
              <a:spLocks noChangeShapeType="1"/>
            </p:cNvSpPr>
            <p:nvPr/>
          </p:nvSpPr>
          <p:spPr bwMode="auto">
            <a:xfrm>
              <a:off x="1872" y="2064"/>
              <a:ext cx="692" cy="86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492" name="Line 12"/>
            <p:cNvSpPr>
              <a:spLocks noChangeShapeType="1"/>
            </p:cNvSpPr>
            <p:nvPr/>
          </p:nvSpPr>
          <p:spPr bwMode="auto">
            <a:xfrm>
              <a:off x="3504" y="2640"/>
              <a:ext cx="432" cy="52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493" name="Line 13"/>
            <p:cNvSpPr>
              <a:spLocks noChangeShapeType="1"/>
            </p:cNvSpPr>
            <p:nvPr/>
          </p:nvSpPr>
          <p:spPr bwMode="auto">
            <a:xfrm>
              <a:off x="1584" y="2208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494" name="Line 14"/>
            <p:cNvSpPr>
              <a:spLocks noChangeShapeType="1"/>
            </p:cNvSpPr>
            <p:nvPr/>
          </p:nvSpPr>
          <p:spPr bwMode="auto">
            <a:xfrm>
              <a:off x="1651" y="2165"/>
              <a:ext cx="269" cy="33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495" name="Line 15"/>
            <p:cNvSpPr>
              <a:spLocks noChangeShapeType="1"/>
            </p:cNvSpPr>
            <p:nvPr/>
          </p:nvSpPr>
          <p:spPr bwMode="auto">
            <a:xfrm>
              <a:off x="1920" y="2304"/>
              <a:ext cx="144" cy="19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496" name="Line 16"/>
            <p:cNvSpPr>
              <a:spLocks noChangeShapeType="1"/>
            </p:cNvSpPr>
            <p:nvPr/>
          </p:nvSpPr>
          <p:spPr bwMode="auto">
            <a:xfrm>
              <a:off x="2496" y="2352"/>
              <a:ext cx="327" cy="42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497" name="Line 17"/>
            <p:cNvSpPr>
              <a:spLocks noChangeShapeType="1"/>
            </p:cNvSpPr>
            <p:nvPr/>
          </p:nvSpPr>
          <p:spPr bwMode="auto">
            <a:xfrm>
              <a:off x="2160" y="2256"/>
              <a:ext cx="404" cy="49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498" name="Line 18"/>
            <p:cNvSpPr>
              <a:spLocks noChangeShapeType="1"/>
            </p:cNvSpPr>
            <p:nvPr/>
          </p:nvSpPr>
          <p:spPr bwMode="auto">
            <a:xfrm>
              <a:off x="2448" y="2448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499" name="Line 19"/>
            <p:cNvSpPr>
              <a:spLocks noChangeShapeType="1"/>
            </p:cNvSpPr>
            <p:nvPr/>
          </p:nvSpPr>
          <p:spPr bwMode="auto">
            <a:xfrm>
              <a:off x="2736" y="2496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500" name="Line 20"/>
            <p:cNvSpPr>
              <a:spLocks noChangeShapeType="1"/>
            </p:cNvSpPr>
            <p:nvPr/>
          </p:nvSpPr>
          <p:spPr bwMode="auto">
            <a:xfrm>
              <a:off x="2928" y="2400"/>
              <a:ext cx="576" cy="66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501" name="Line 21"/>
            <p:cNvSpPr>
              <a:spLocks noChangeShapeType="1"/>
            </p:cNvSpPr>
            <p:nvPr/>
          </p:nvSpPr>
          <p:spPr bwMode="auto">
            <a:xfrm>
              <a:off x="3360" y="2688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502" name="Line 22"/>
            <p:cNvSpPr>
              <a:spLocks noChangeShapeType="1"/>
            </p:cNvSpPr>
            <p:nvPr/>
          </p:nvSpPr>
          <p:spPr bwMode="auto">
            <a:xfrm>
              <a:off x="2928" y="2544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503" name="Line 23"/>
            <p:cNvSpPr>
              <a:spLocks noChangeShapeType="1"/>
            </p:cNvSpPr>
            <p:nvPr/>
          </p:nvSpPr>
          <p:spPr bwMode="auto">
            <a:xfrm>
              <a:off x="3840" y="2736"/>
              <a:ext cx="288" cy="38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504" name="Line 24"/>
            <p:cNvSpPr>
              <a:spLocks noChangeShapeType="1"/>
            </p:cNvSpPr>
            <p:nvPr/>
          </p:nvSpPr>
          <p:spPr bwMode="auto">
            <a:xfrm>
              <a:off x="3792" y="2832"/>
              <a:ext cx="144" cy="19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505" name="Line 25"/>
            <p:cNvSpPr>
              <a:spLocks noChangeShapeType="1"/>
            </p:cNvSpPr>
            <p:nvPr/>
          </p:nvSpPr>
          <p:spPr bwMode="auto">
            <a:xfrm>
              <a:off x="4109" y="2913"/>
              <a:ext cx="144" cy="19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506" name="Line 26"/>
            <p:cNvSpPr>
              <a:spLocks noChangeShapeType="1"/>
            </p:cNvSpPr>
            <p:nvPr/>
          </p:nvSpPr>
          <p:spPr bwMode="auto">
            <a:xfrm>
              <a:off x="4176" y="2832"/>
              <a:ext cx="327" cy="42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507" name="Line 27"/>
            <p:cNvSpPr>
              <a:spLocks noChangeShapeType="1"/>
            </p:cNvSpPr>
            <p:nvPr/>
          </p:nvSpPr>
          <p:spPr bwMode="auto">
            <a:xfrm>
              <a:off x="4272" y="2736"/>
              <a:ext cx="576" cy="72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6508" name="Group 28"/>
          <p:cNvGrpSpPr>
            <a:grpSpLocks/>
          </p:cNvGrpSpPr>
          <p:nvPr/>
        </p:nvGrpSpPr>
        <p:grpSpPr bwMode="auto">
          <a:xfrm>
            <a:off x="3657600" y="2362200"/>
            <a:ext cx="3429000" cy="4298950"/>
            <a:chOff x="2304" y="1488"/>
            <a:chExt cx="2160" cy="2708"/>
          </a:xfrm>
        </p:grpSpPr>
        <p:sp>
          <p:nvSpPr>
            <p:cNvPr id="916509" name="Line 29"/>
            <p:cNvSpPr>
              <a:spLocks noChangeShapeType="1"/>
            </p:cNvSpPr>
            <p:nvPr/>
          </p:nvSpPr>
          <p:spPr bwMode="auto">
            <a:xfrm>
              <a:off x="2304" y="1488"/>
              <a:ext cx="240" cy="3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510" name="Line 30"/>
            <p:cNvSpPr>
              <a:spLocks noChangeShapeType="1"/>
            </p:cNvSpPr>
            <p:nvPr/>
          </p:nvSpPr>
          <p:spPr bwMode="auto">
            <a:xfrm rot="-10800000">
              <a:off x="3312" y="3216"/>
              <a:ext cx="240" cy="3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6511" name="Text Box 31"/>
            <p:cNvSpPr txBox="1">
              <a:spLocks noChangeArrowheads="1"/>
            </p:cNvSpPr>
            <p:nvPr/>
          </p:nvSpPr>
          <p:spPr bwMode="auto">
            <a:xfrm>
              <a:off x="3600" y="3792"/>
              <a:ext cx="864" cy="404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Maximum Stress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T-191</a:t>
            </a:r>
          </a:p>
        </p:txBody>
      </p:sp>
      <p:pic>
        <p:nvPicPr>
          <p:cNvPr id="918531" name="Picture 3" descr="T-191 Taughanno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44000" cy="6245225"/>
          </a:xfrm>
          <a:prstGeom prst="rect">
            <a:avLst/>
          </a:prstGeom>
          <a:noFill/>
        </p:spPr>
      </p:pic>
      <p:grpSp>
        <p:nvGrpSpPr>
          <p:cNvPr id="918532" name="Group 4"/>
          <p:cNvGrpSpPr>
            <a:grpSpLocks/>
          </p:cNvGrpSpPr>
          <p:nvPr/>
        </p:nvGrpSpPr>
        <p:grpSpPr bwMode="auto">
          <a:xfrm>
            <a:off x="2667000" y="2590800"/>
            <a:ext cx="5105400" cy="1295400"/>
            <a:chOff x="1680" y="1632"/>
            <a:chExt cx="3216" cy="816"/>
          </a:xfrm>
        </p:grpSpPr>
        <p:sp>
          <p:nvSpPr>
            <p:cNvPr id="918533" name="Text Box 5"/>
            <p:cNvSpPr txBox="1">
              <a:spLocks noChangeArrowheads="1"/>
            </p:cNvSpPr>
            <p:nvPr/>
          </p:nvSpPr>
          <p:spPr bwMode="auto">
            <a:xfrm>
              <a:off x="1680" y="2160"/>
              <a:ext cx="816" cy="2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Helvetica" pitchFamily="34" charset="0"/>
                </a:rPr>
                <a:t>shale</a:t>
              </a:r>
            </a:p>
          </p:txBody>
        </p:sp>
        <p:sp>
          <p:nvSpPr>
            <p:cNvPr id="918534" name="Text Box 6"/>
            <p:cNvSpPr txBox="1">
              <a:spLocks noChangeArrowheads="1"/>
            </p:cNvSpPr>
            <p:nvPr/>
          </p:nvSpPr>
          <p:spPr bwMode="auto">
            <a:xfrm>
              <a:off x="3840" y="1632"/>
              <a:ext cx="105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Helvetica" pitchFamily="34" charset="0"/>
                </a:rPr>
                <a:t>siltstone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0580" name="Picture 4" descr="Book Jack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440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9620" name="Picture 4" descr="P81800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5800" y="-1676400"/>
            <a:ext cx="13639800" cy="10206038"/>
          </a:xfrm>
          <a:prstGeom prst="rect">
            <a:avLst/>
          </a:prstGeom>
          <a:noFill/>
        </p:spPr>
      </p:pic>
      <p:grpSp>
        <p:nvGrpSpPr>
          <p:cNvPr id="879621" name="Group 5"/>
          <p:cNvGrpSpPr>
            <a:grpSpLocks/>
          </p:cNvGrpSpPr>
          <p:nvPr/>
        </p:nvGrpSpPr>
        <p:grpSpPr bwMode="auto">
          <a:xfrm>
            <a:off x="4343400" y="2743200"/>
            <a:ext cx="4191000" cy="1371600"/>
            <a:chOff x="2736" y="1728"/>
            <a:chExt cx="2640" cy="864"/>
          </a:xfrm>
        </p:grpSpPr>
        <p:sp>
          <p:nvSpPr>
            <p:cNvPr id="879622" name="Line 6"/>
            <p:cNvSpPr>
              <a:spLocks noChangeShapeType="1"/>
            </p:cNvSpPr>
            <p:nvPr/>
          </p:nvSpPr>
          <p:spPr bwMode="auto">
            <a:xfrm flipH="1">
              <a:off x="2736" y="2208"/>
              <a:ext cx="288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23" name="Line 7"/>
            <p:cNvSpPr>
              <a:spLocks noChangeShapeType="1"/>
            </p:cNvSpPr>
            <p:nvPr/>
          </p:nvSpPr>
          <p:spPr bwMode="auto">
            <a:xfrm flipH="1" flipV="1">
              <a:off x="4704" y="1728"/>
              <a:ext cx="96" cy="2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24" name="Line 8"/>
            <p:cNvSpPr>
              <a:spLocks noChangeShapeType="1"/>
            </p:cNvSpPr>
            <p:nvPr/>
          </p:nvSpPr>
          <p:spPr bwMode="auto">
            <a:xfrm flipH="1" flipV="1">
              <a:off x="4272" y="1728"/>
              <a:ext cx="96" cy="2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25" name="Line 9"/>
            <p:cNvSpPr>
              <a:spLocks noChangeShapeType="1"/>
            </p:cNvSpPr>
            <p:nvPr/>
          </p:nvSpPr>
          <p:spPr bwMode="auto">
            <a:xfrm flipH="1" flipV="1">
              <a:off x="3792" y="1728"/>
              <a:ext cx="144" cy="2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26" name="Line 10"/>
            <p:cNvSpPr>
              <a:spLocks noChangeShapeType="1"/>
            </p:cNvSpPr>
            <p:nvPr/>
          </p:nvSpPr>
          <p:spPr bwMode="auto">
            <a:xfrm flipH="1" flipV="1">
              <a:off x="3360" y="1728"/>
              <a:ext cx="144" cy="19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27" name="Line 11"/>
            <p:cNvSpPr>
              <a:spLocks noChangeShapeType="1"/>
            </p:cNvSpPr>
            <p:nvPr/>
          </p:nvSpPr>
          <p:spPr bwMode="auto">
            <a:xfrm flipH="1" flipV="1">
              <a:off x="3072" y="1824"/>
              <a:ext cx="192" cy="19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28" name="Line 12"/>
            <p:cNvSpPr>
              <a:spLocks noChangeShapeType="1"/>
            </p:cNvSpPr>
            <p:nvPr/>
          </p:nvSpPr>
          <p:spPr bwMode="auto">
            <a:xfrm flipH="1" flipV="1">
              <a:off x="2832" y="1968"/>
              <a:ext cx="240" cy="14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29" name="Line 13"/>
            <p:cNvSpPr>
              <a:spLocks noChangeShapeType="1"/>
            </p:cNvSpPr>
            <p:nvPr/>
          </p:nvSpPr>
          <p:spPr bwMode="auto">
            <a:xfrm flipH="1">
              <a:off x="2832" y="2352"/>
              <a:ext cx="240" cy="9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30" name="Line 14"/>
            <p:cNvSpPr>
              <a:spLocks noChangeShapeType="1"/>
            </p:cNvSpPr>
            <p:nvPr/>
          </p:nvSpPr>
          <p:spPr bwMode="auto">
            <a:xfrm flipH="1">
              <a:off x="2976" y="2448"/>
              <a:ext cx="192" cy="14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31" name="Line 15"/>
            <p:cNvSpPr>
              <a:spLocks noChangeShapeType="1"/>
            </p:cNvSpPr>
            <p:nvPr/>
          </p:nvSpPr>
          <p:spPr bwMode="auto">
            <a:xfrm flipH="1" flipV="1">
              <a:off x="5376" y="1824"/>
              <a:ext cx="0" cy="2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79632" name="Group 16"/>
          <p:cNvGrpSpPr>
            <a:grpSpLocks/>
          </p:cNvGrpSpPr>
          <p:nvPr/>
        </p:nvGrpSpPr>
        <p:grpSpPr bwMode="auto">
          <a:xfrm>
            <a:off x="2286000" y="2514600"/>
            <a:ext cx="6248400" cy="1905000"/>
            <a:chOff x="1440" y="1584"/>
            <a:chExt cx="3936" cy="1200"/>
          </a:xfrm>
        </p:grpSpPr>
        <p:sp>
          <p:nvSpPr>
            <p:cNvPr id="879633" name="Line 17"/>
            <p:cNvSpPr>
              <a:spLocks noChangeShapeType="1"/>
            </p:cNvSpPr>
            <p:nvPr/>
          </p:nvSpPr>
          <p:spPr bwMode="auto">
            <a:xfrm flipH="1">
              <a:off x="1440" y="2208"/>
              <a:ext cx="288" cy="0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34" name="Line 18"/>
            <p:cNvSpPr>
              <a:spLocks noChangeShapeType="1"/>
            </p:cNvSpPr>
            <p:nvPr/>
          </p:nvSpPr>
          <p:spPr bwMode="auto">
            <a:xfrm flipH="1" flipV="1">
              <a:off x="3312" y="1584"/>
              <a:ext cx="48" cy="240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35" name="Line 19"/>
            <p:cNvSpPr>
              <a:spLocks noChangeShapeType="1"/>
            </p:cNvSpPr>
            <p:nvPr/>
          </p:nvSpPr>
          <p:spPr bwMode="auto">
            <a:xfrm flipH="1" flipV="1">
              <a:off x="2880" y="1632"/>
              <a:ext cx="48" cy="192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36" name="Line 20"/>
            <p:cNvSpPr>
              <a:spLocks noChangeShapeType="1"/>
            </p:cNvSpPr>
            <p:nvPr/>
          </p:nvSpPr>
          <p:spPr bwMode="auto">
            <a:xfrm flipH="1" flipV="1">
              <a:off x="2448" y="1632"/>
              <a:ext cx="48" cy="192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37" name="Line 21"/>
            <p:cNvSpPr>
              <a:spLocks noChangeShapeType="1"/>
            </p:cNvSpPr>
            <p:nvPr/>
          </p:nvSpPr>
          <p:spPr bwMode="auto">
            <a:xfrm flipH="1" flipV="1">
              <a:off x="2064" y="1680"/>
              <a:ext cx="96" cy="192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38" name="Line 22"/>
            <p:cNvSpPr>
              <a:spLocks noChangeShapeType="1"/>
            </p:cNvSpPr>
            <p:nvPr/>
          </p:nvSpPr>
          <p:spPr bwMode="auto">
            <a:xfrm flipH="1" flipV="1">
              <a:off x="1728" y="1728"/>
              <a:ext cx="192" cy="192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39" name="Line 23"/>
            <p:cNvSpPr>
              <a:spLocks noChangeShapeType="1"/>
            </p:cNvSpPr>
            <p:nvPr/>
          </p:nvSpPr>
          <p:spPr bwMode="auto">
            <a:xfrm flipH="1" flipV="1">
              <a:off x="1536" y="1920"/>
              <a:ext cx="240" cy="144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40" name="Line 24"/>
            <p:cNvSpPr>
              <a:spLocks noChangeShapeType="1"/>
            </p:cNvSpPr>
            <p:nvPr/>
          </p:nvSpPr>
          <p:spPr bwMode="auto">
            <a:xfrm flipH="1">
              <a:off x="1488" y="2400"/>
              <a:ext cx="240" cy="96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41" name="Line 25"/>
            <p:cNvSpPr>
              <a:spLocks noChangeShapeType="1"/>
            </p:cNvSpPr>
            <p:nvPr/>
          </p:nvSpPr>
          <p:spPr bwMode="auto">
            <a:xfrm flipH="1">
              <a:off x="1680" y="2496"/>
              <a:ext cx="192" cy="144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42" name="Line 26"/>
            <p:cNvSpPr>
              <a:spLocks noChangeShapeType="1"/>
            </p:cNvSpPr>
            <p:nvPr/>
          </p:nvSpPr>
          <p:spPr bwMode="auto">
            <a:xfrm flipH="1" flipV="1">
              <a:off x="3744" y="1584"/>
              <a:ext cx="0" cy="240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43" name="Line 27"/>
            <p:cNvSpPr>
              <a:spLocks noChangeShapeType="1"/>
            </p:cNvSpPr>
            <p:nvPr/>
          </p:nvSpPr>
          <p:spPr bwMode="auto">
            <a:xfrm flipH="1">
              <a:off x="1968" y="2544"/>
              <a:ext cx="96" cy="192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44" name="Line 28"/>
            <p:cNvSpPr>
              <a:spLocks noChangeShapeType="1"/>
            </p:cNvSpPr>
            <p:nvPr/>
          </p:nvSpPr>
          <p:spPr bwMode="auto">
            <a:xfrm flipH="1">
              <a:off x="2208" y="2544"/>
              <a:ext cx="48" cy="240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45" name="Line 29"/>
            <p:cNvSpPr>
              <a:spLocks noChangeShapeType="1"/>
            </p:cNvSpPr>
            <p:nvPr/>
          </p:nvSpPr>
          <p:spPr bwMode="auto">
            <a:xfrm flipH="1" flipV="1">
              <a:off x="4128" y="1584"/>
              <a:ext cx="0" cy="240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46" name="Line 30"/>
            <p:cNvSpPr>
              <a:spLocks noChangeShapeType="1"/>
            </p:cNvSpPr>
            <p:nvPr/>
          </p:nvSpPr>
          <p:spPr bwMode="auto">
            <a:xfrm flipH="1" flipV="1">
              <a:off x="4560" y="1584"/>
              <a:ext cx="0" cy="240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47" name="Line 31"/>
            <p:cNvSpPr>
              <a:spLocks noChangeShapeType="1"/>
            </p:cNvSpPr>
            <p:nvPr/>
          </p:nvSpPr>
          <p:spPr bwMode="auto">
            <a:xfrm flipH="1" flipV="1">
              <a:off x="5376" y="1632"/>
              <a:ext cx="0" cy="240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79648" name="Group 32"/>
          <p:cNvGrpSpPr>
            <a:grpSpLocks/>
          </p:cNvGrpSpPr>
          <p:nvPr/>
        </p:nvGrpSpPr>
        <p:grpSpPr bwMode="auto">
          <a:xfrm>
            <a:off x="228600" y="2286000"/>
            <a:ext cx="8229600" cy="2362200"/>
            <a:chOff x="144" y="1440"/>
            <a:chExt cx="5184" cy="1488"/>
          </a:xfrm>
        </p:grpSpPr>
        <p:sp>
          <p:nvSpPr>
            <p:cNvPr id="879649" name="Line 33"/>
            <p:cNvSpPr>
              <a:spLocks noChangeShapeType="1"/>
            </p:cNvSpPr>
            <p:nvPr/>
          </p:nvSpPr>
          <p:spPr bwMode="auto">
            <a:xfrm flipH="1">
              <a:off x="144" y="2208"/>
              <a:ext cx="288" cy="0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50" name="Line 34"/>
            <p:cNvSpPr>
              <a:spLocks noChangeShapeType="1"/>
            </p:cNvSpPr>
            <p:nvPr/>
          </p:nvSpPr>
          <p:spPr bwMode="auto">
            <a:xfrm flipH="1" flipV="1">
              <a:off x="1968" y="1536"/>
              <a:ext cx="48" cy="240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51" name="Line 35"/>
            <p:cNvSpPr>
              <a:spLocks noChangeShapeType="1"/>
            </p:cNvSpPr>
            <p:nvPr/>
          </p:nvSpPr>
          <p:spPr bwMode="auto">
            <a:xfrm flipH="1" flipV="1">
              <a:off x="1536" y="1536"/>
              <a:ext cx="48" cy="192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52" name="Line 36"/>
            <p:cNvSpPr>
              <a:spLocks noChangeShapeType="1"/>
            </p:cNvSpPr>
            <p:nvPr/>
          </p:nvSpPr>
          <p:spPr bwMode="auto">
            <a:xfrm flipH="1" flipV="1">
              <a:off x="1104" y="1584"/>
              <a:ext cx="48" cy="192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53" name="Line 37"/>
            <p:cNvSpPr>
              <a:spLocks noChangeShapeType="1"/>
            </p:cNvSpPr>
            <p:nvPr/>
          </p:nvSpPr>
          <p:spPr bwMode="auto">
            <a:xfrm flipH="1" flipV="1">
              <a:off x="720" y="1632"/>
              <a:ext cx="96" cy="192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54" name="Line 38"/>
            <p:cNvSpPr>
              <a:spLocks noChangeShapeType="1"/>
            </p:cNvSpPr>
            <p:nvPr/>
          </p:nvSpPr>
          <p:spPr bwMode="auto">
            <a:xfrm flipH="1" flipV="1">
              <a:off x="432" y="1728"/>
              <a:ext cx="192" cy="192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55" name="Line 39"/>
            <p:cNvSpPr>
              <a:spLocks noChangeShapeType="1"/>
            </p:cNvSpPr>
            <p:nvPr/>
          </p:nvSpPr>
          <p:spPr bwMode="auto">
            <a:xfrm flipH="1" flipV="1">
              <a:off x="240" y="1920"/>
              <a:ext cx="240" cy="144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56" name="Line 40"/>
            <p:cNvSpPr>
              <a:spLocks noChangeShapeType="1"/>
            </p:cNvSpPr>
            <p:nvPr/>
          </p:nvSpPr>
          <p:spPr bwMode="auto">
            <a:xfrm flipH="1">
              <a:off x="192" y="2400"/>
              <a:ext cx="240" cy="96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57" name="Line 41"/>
            <p:cNvSpPr>
              <a:spLocks noChangeShapeType="1"/>
            </p:cNvSpPr>
            <p:nvPr/>
          </p:nvSpPr>
          <p:spPr bwMode="auto">
            <a:xfrm flipH="1">
              <a:off x="384" y="2496"/>
              <a:ext cx="192" cy="144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58" name="Line 42"/>
            <p:cNvSpPr>
              <a:spLocks noChangeShapeType="1"/>
            </p:cNvSpPr>
            <p:nvPr/>
          </p:nvSpPr>
          <p:spPr bwMode="auto">
            <a:xfrm flipH="1" flipV="1">
              <a:off x="2448" y="1488"/>
              <a:ext cx="0" cy="240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59" name="Line 43"/>
            <p:cNvSpPr>
              <a:spLocks noChangeShapeType="1"/>
            </p:cNvSpPr>
            <p:nvPr/>
          </p:nvSpPr>
          <p:spPr bwMode="auto">
            <a:xfrm flipH="1">
              <a:off x="672" y="2544"/>
              <a:ext cx="96" cy="192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60" name="Line 44"/>
            <p:cNvSpPr>
              <a:spLocks noChangeShapeType="1"/>
            </p:cNvSpPr>
            <p:nvPr/>
          </p:nvSpPr>
          <p:spPr bwMode="auto">
            <a:xfrm flipH="1">
              <a:off x="912" y="2544"/>
              <a:ext cx="48" cy="240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61" name="Line 45"/>
            <p:cNvSpPr>
              <a:spLocks noChangeShapeType="1"/>
            </p:cNvSpPr>
            <p:nvPr/>
          </p:nvSpPr>
          <p:spPr bwMode="auto">
            <a:xfrm flipH="1" flipV="1">
              <a:off x="2832" y="1440"/>
              <a:ext cx="0" cy="240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62" name="Line 46"/>
            <p:cNvSpPr>
              <a:spLocks noChangeShapeType="1"/>
            </p:cNvSpPr>
            <p:nvPr/>
          </p:nvSpPr>
          <p:spPr bwMode="auto">
            <a:xfrm flipH="1" flipV="1">
              <a:off x="3264" y="1440"/>
              <a:ext cx="0" cy="240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63" name="Line 47"/>
            <p:cNvSpPr>
              <a:spLocks noChangeShapeType="1"/>
            </p:cNvSpPr>
            <p:nvPr/>
          </p:nvSpPr>
          <p:spPr bwMode="auto">
            <a:xfrm flipH="1" flipV="1">
              <a:off x="3744" y="1440"/>
              <a:ext cx="0" cy="240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64" name="Line 48"/>
            <p:cNvSpPr>
              <a:spLocks noChangeShapeType="1"/>
            </p:cNvSpPr>
            <p:nvPr/>
          </p:nvSpPr>
          <p:spPr bwMode="auto">
            <a:xfrm flipH="1" flipV="1">
              <a:off x="4080" y="1440"/>
              <a:ext cx="0" cy="240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65" name="Line 49"/>
            <p:cNvSpPr>
              <a:spLocks noChangeShapeType="1"/>
            </p:cNvSpPr>
            <p:nvPr/>
          </p:nvSpPr>
          <p:spPr bwMode="auto">
            <a:xfrm flipH="1" flipV="1">
              <a:off x="4512" y="1488"/>
              <a:ext cx="0" cy="240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66" name="Line 50"/>
            <p:cNvSpPr>
              <a:spLocks noChangeShapeType="1"/>
            </p:cNvSpPr>
            <p:nvPr/>
          </p:nvSpPr>
          <p:spPr bwMode="auto">
            <a:xfrm flipH="1" flipV="1">
              <a:off x="5328" y="1440"/>
              <a:ext cx="0" cy="240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67" name="Line 51"/>
            <p:cNvSpPr>
              <a:spLocks noChangeShapeType="1"/>
            </p:cNvSpPr>
            <p:nvPr/>
          </p:nvSpPr>
          <p:spPr bwMode="auto">
            <a:xfrm flipH="1">
              <a:off x="1152" y="2592"/>
              <a:ext cx="48" cy="240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68" name="Line 52"/>
            <p:cNvSpPr>
              <a:spLocks noChangeShapeType="1"/>
            </p:cNvSpPr>
            <p:nvPr/>
          </p:nvSpPr>
          <p:spPr bwMode="auto">
            <a:xfrm flipH="1">
              <a:off x="1488" y="2640"/>
              <a:ext cx="0" cy="240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69" name="Line 53"/>
            <p:cNvSpPr>
              <a:spLocks noChangeShapeType="1"/>
            </p:cNvSpPr>
            <p:nvPr/>
          </p:nvSpPr>
          <p:spPr bwMode="auto">
            <a:xfrm flipH="1">
              <a:off x="1776" y="2688"/>
              <a:ext cx="0" cy="240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9670" name="Line 54"/>
            <p:cNvSpPr>
              <a:spLocks noChangeShapeType="1"/>
            </p:cNvSpPr>
            <p:nvPr/>
          </p:nvSpPr>
          <p:spPr bwMode="auto">
            <a:xfrm flipH="1">
              <a:off x="2112" y="2688"/>
              <a:ext cx="0" cy="240"/>
            </a:xfrm>
            <a:prstGeom prst="line">
              <a:avLst/>
            </a:prstGeom>
            <a:noFill/>
            <a:ln w="57150">
              <a:solidFill>
                <a:srgbClr val="FF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9671" name="Text Box 55"/>
          <p:cNvSpPr txBox="1">
            <a:spLocks noChangeArrowheads="1"/>
          </p:cNvSpPr>
          <p:nvPr/>
        </p:nvSpPr>
        <p:spPr bwMode="auto">
          <a:xfrm>
            <a:off x="4495800" y="4800600"/>
            <a:ext cx="381000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charset="0"/>
              </a:rPr>
              <a:t>cross section of joint during growth</a:t>
            </a:r>
          </a:p>
        </p:txBody>
      </p:sp>
      <p:sp>
        <p:nvSpPr>
          <p:cNvPr id="879672" name="Text Box 56"/>
          <p:cNvSpPr txBox="1">
            <a:spLocks noChangeArrowheads="1"/>
          </p:cNvSpPr>
          <p:nvPr/>
        </p:nvSpPr>
        <p:spPr bwMode="auto">
          <a:xfrm>
            <a:off x="228600" y="6248400"/>
            <a:ext cx="4876800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Comic Sans MS" pitchFamily="66" charset="0"/>
              </a:rPr>
              <a:t>Savalli &amp; Engelder (2005, Geological Society of America Bulletin)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628" name="Picture 4" descr="P9050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81400" y="-2438400"/>
            <a:ext cx="14528800" cy="10871200"/>
          </a:xfrm>
          <a:prstGeom prst="rect">
            <a:avLst/>
          </a:prstGeom>
          <a:noFill/>
        </p:spPr>
      </p:pic>
      <p:grpSp>
        <p:nvGrpSpPr>
          <p:cNvPr id="922629" name="Group 5"/>
          <p:cNvGrpSpPr>
            <a:grpSpLocks/>
          </p:cNvGrpSpPr>
          <p:nvPr/>
        </p:nvGrpSpPr>
        <p:grpSpPr bwMode="auto">
          <a:xfrm>
            <a:off x="228600" y="3505200"/>
            <a:ext cx="6705600" cy="2971800"/>
            <a:chOff x="144" y="2208"/>
            <a:chExt cx="4224" cy="1872"/>
          </a:xfrm>
        </p:grpSpPr>
        <p:sp>
          <p:nvSpPr>
            <p:cNvPr id="922630" name="Text Box 6"/>
            <p:cNvSpPr txBox="1">
              <a:spLocks noChangeArrowheads="1"/>
            </p:cNvSpPr>
            <p:nvPr/>
          </p:nvSpPr>
          <p:spPr bwMode="auto">
            <a:xfrm>
              <a:off x="144" y="3504"/>
              <a:ext cx="960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Parent Joint</a:t>
              </a:r>
            </a:p>
          </p:txBody>
        </p:sp>
        <p:sp>
          <p:nvSpPr>
            <p:cNvPr id="922631" name="Line 7"/>
            <p:cNvSpPr>
              <a:spLocks noChangeShapeType="1"/>
            </p:cNvSpPr>
            <p:nvPr/>
          </p:nvSpPr>
          <p:spPr bwMode="auto">
            <a:xfrm>
              <a:off x="240" y="2208"/>
              <a:ext cx="4128" cy="187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632" name="Group 8"/>
          <p:cNvGrpSpPr>
            <a:grpSpLocks/>
          </p:cNvGrpSpPr>
          <p:nvPr/>
        </p:nvGrpSpPr>
        <p:grpSpPr bwMode="auto">
          <a:xfrm>
            <a:off x="1447800" y="2446338"/>
            <a:ext cx="7032625" cy="4411662"/>
            <a:chOff x="903" y="1541"/>
            <a:chExt cx="4430" cy="2779"/>
          </a:xfrm>
        </p:grpSpPr>
        <p:sp>
          <p:nvSpPr>
            <p:cNvPr id="922633" name="Text Box 9"/>
            <p:cNvSpPr txBox="1">
              <a:spLocks noChangeArrowheads="1"/>
            </p:cNvSpPr>
            <p:nvPr/>
          </p:nvSpPr>
          <p:spPr bwMode="auto">
            <a:xfrm>
              <a:off x="4320" y="1541"/>
              <a:ext cx="1013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Fringe Cracks</a:t>
              </a:r>
            </a:p>
          </p:txBody>
        </p:sp>
        <p:sp>
          <p:nvSpPr>
            <p:cNvPr id="922634" name="Line 10"/>
            <p:cNvSpPr>
              <a:spLocks noChangeShapeType="1"/>
            </p:cNvSpPr>
            <p:nvPr/>
          </p:nvSpPr>
          <p:spPr bwMode="auto">
            <a:xfrm>
              <a:off x="1205" y="2544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2635" name="Line 11"/>
            <p:cNvSpPr>
              <a:spLocks noChangeShapeType="1"/>
            </p:cNvSpPr>
            <p:nvPr/>
          </p:nvSpPr>
          <p:spPr bwMode="auto">
            <a:xfrm>
              <a:off x="903" y="2324"/>
              <a:ext cx="432" cy="52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2636" name="Line 12"/>
            <p:cNvSpPr>
              <a:spLocks noChangeShapeType="1"/>
            </p:cNvSpPr>
            <p:nvPr/>
          </p:nvSpPr>
          <p:spPr bwMode="auto">
            <a:xfrm>
              <a:off x="1301" y="2496"/>
              <a:ext cx="528" cy="62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2637" name="Line 13"/>
            <p:cNvSpPr>
              <a:spLocks noChangeShapeType="1"/>
            </p:cNvSpPr>
            <p:nvPr/>
          </p:nvSpPr>
          <p:spPr bwMode="auto">
            <a:xfrm>
              <a:off x="1925" y="2736"/>
              <a:ext cx="692" cy="86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2638" name="Line 14"/>
            <p:cNvSpPr>
              <a:spLocks noChangeShapeType="1"/>
            </p:cNvSpPr>
            <p:nvPr/>
          </p:nvSpPr>
          <p:spPr bwMode="auto">
            <a:xfrm>
              <a:off x="4133" y="3792"/>
              <a:ext cx="432" cy="52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2639" name="Line 15"/>
            <p:cNvSpPr>
              <a:spLocks noChangeShapeType="1"/>
            </p:cNvSpPr>
            <p:nvPr/>
          </p:nvSpPr>
          <p:spPr bwMode="auto">
            <a:xfrm>
              <a:off x="1676" y="2798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2640" name="Line 16"/>
            <p:cNvSpPr>
              <a:spLocks noChangeShapeType="1"/>
            </p:cNvSpPr>
            <p:nvPr/>
          </p:nvSpPr>
          <p:spPr bwMode="auto">
            <a:xfrm>
              <a:off x="1810" y="2851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2641" name="Line 17"/>
            <p:cNvSpPr>
              <a:spLocks noChangeShapeType="1"/>
            </p:cNvSpPr>
            <p:nvPr/>
          </p:nvSpPr>
          <p:spPr bwMode="auto">
            <a:xfrm>
              <a:off x="1916" y="2855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2642" name="Line 18"/>
            <p:cNvSpPr>
              <a:spLocks noChangeShapeType="1"/>
            </p:cNvSpPr>
            <p:nvPr/>
          </p:nvSpPr>
          <p:spPr bwMode="auto">
            <a:xfrm>
              <a:off x="2549" y="3072"/>
              <a:ext cx="327" cy="42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2643" name="Line 19"/>
            <p:cNvSpPr>
              <a:spLocks noChangeShapeType="1"/>
            </p:cNvSpPr>
            <p:nvPr/>
          </p:nvSpPr>
          <p:spPr bwMode="auto">
            <a:xfrm>
              <a:off x="2309" y="2976"/>
              <a:ext cx="404" cy="49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2644" name="Line 20"/>
            <p:cNvSpPr>
              <a:spLocks noChangeShapeType="1"/>
            </p:cNvSpPr>
            <p:nvPr/>
          </p:nvSpPr>
          <p:spPr bwMode="auto">
            <a:xfrm>
              <a:off x="2885" y="3360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2645" name="Line 21"/>
            <p:cNvSpPr>
              <a:spLocks noChangeShapeType="1"/>
            </p:cNvSpPr>
            <p:nvPr/>
          </p:nvSpPr>
          <p:spPr bwMode="auto">
            <a:xfrm>
              <a:off x="2981" y="3360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2646" name="Line 22"/>
            <p:cNvSpPr>
              <a:spLocks noChangeShapeType="1"/>
            </p:cNvSpPr>
            <p:nvPr/>
          </p:nvSpPr>
          <p:spPr bwMode="auto">
            <a:xfrm>
              <a:off x="3269" y="3360"/>
              <a:ext cx="576" cy="66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2647" name="Line 23"/>
            <p:cNvSpPr>
              <a:spLocks noChangeShapeType="1"/>
            </p:cNvSpPr>
            <p:nvPr/>
          </p:nvSpPr>
          <p:spPr bwMode="auto">
            <a:xfrm>
              <a:off x="3797" y="3758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2648" name="Line 24"/>
            <p:cNvSpPr>
              <a:spLocks noChangeShapeType="1"/>
            </p:cNvSpPr>
            <p:nvPr/>
          </p:nvSpPr>
          <p:spPr bwMode="auto">
            <a:xfrm>
              <a:off x="3168" y="3442"/>
              <a:ext cx="192" cy="24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649" name="Text Box 25"/>
          <p:cNvSpPr txBox="1">
            <a:spLocks noChangeArrowheads="1"/>
          </p:cNvSpPr>
          <p:nvPr/>
        </p:nvSpPr>
        <p:spPr bwMode="auto">
          <a:xfrm>
            <a:off x="152400" y="45720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CC"/>
                </a:solidFill>
                <a:latin typeface="Arial" charset="0"/>
              </a:rPr>
              <a:t>shale</a:t>
            </a:r>
          </a:p>
        </p:txBody>
      </p:sp>
      <p:sp>
        <p:nvSpPr>
          <p:cNvPr id="922650" name="Text Box 26"/>
          <p:cNvSpPr txBox="1">
            <a:spLocks noChangeArrowheads="1"/>
          </p:cNvSpPr>
          <p:nvPr/>
        </p:nvSpPr>
        <p:spPr bwMode="auto">
          <a:xfrm>
            <a:off x="5791200" y="15240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CC"/>
                </a:solidFill>
                <a:latin typeface="Arial" charset="0"/>
              </a:rPr>
              <a:t>siltstone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4676" name="Picture 4" descr="P9050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81400" y="-2438400"/>
            <a:ext cx="14528800" cy="10871200"/>
          </a:xfrm>
          <a:prstGeom prst="rect">
            <a:avLst/>
          </a:prstGeom>
          <a:noFill/>
        </p:spPr>
      </p:pic>
      <p:sp>
        <p:nvSpPr>
          <p:cNvPr id="924677" name="Text Box 5"/>
          <p:cNvSpPr txBox="1">
            <a:spLocks noChangeArrowheads="1"/>
          </p:cNvSpPr>
          <p:nvPr/>
        </p:nvSpPr>
        <p:spPr bwMode="auto">
          <a:xfrm>
            <a:off x="152400" y="45720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CC"/>
                </a:solidFill>
                <a:latin typeface="Arial" charset="0"/>
              </a:rPr>
              <a:t>shale</a:t>
            </a:r>
          </a:p>
        </p:txBody>
      </p:sp>
      <p:sp>
        <p:nvSpPr>
          <p:cNvPr id="924678" name="Text Box 6"/>
          <p:cNvSpPr txBox="1">
            <a:spLocks noChangeArrowheads="1"/>
          </p:cNvSpPr>
          <p:nvPr/>
        </p:nvSpPr>
        <p:spPr bwMode="auto">
          <a:xfrm>
            <a:off x="5791200" y="15240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CC"/>
                </a:solidFill>
                <a:latin typeface="Arial" charset="0"/>
              </a:rPr>
              <a:t>siltstone</a:t>
            </a:r>
          </a:p>
        </p:txBody>
      </p:sp>
      <p:sp>
        <p:nvSpPr>
          <p:cNvPr id="924679" name="Text Box 7"/>
          <p:cNvSpPr txBox="1">
            <a:spLocks noChangeArrowheads="1"/>
          </p:cNvSpPr>
          <p:nvPr/>
        </p:nvSpPr>
        <p:spPr bwMode="auto">
          <a:xfrm>
            <a:off x="4267200" y="5257800"/>
            <a:ext cx="2667000" cy="944563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charset="0"/>
              </a:rPr>
              <a:t>Not all fringe cracks propagate the full height of bedding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6724" name="Picture 4" descr="P9050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0" y="0"/>
            <a:ext cx="9906000" cy="7412038"/>
          </a:xfrm>
          <a:prstGeom prst="rect">
            <a:avLst/>
          </a:prstGeom>
          <a:noFill/>
        </p:spPr>
      </p:pic>
      <p:grpSp>
        <p:nvGrpSpPr>
          <p:cNvPr id="926725" name="Group 5"/>
          <p:cNvGrpSpPr>
            <a:grpSpLocks/>
          </p:cNvGrpSpPr>
          <p:nvPr/>
        </p:nvGrpSpPr>
        <p:grpSpPr bwMode="auto">
          <a:xfrm>
            <a:off x="1981200" y="2057400"/>
            <a:ext cx="6781800" cy="2719388"/>
            <a:chOff x="1248" y="1296"/>
            <a:chExt cx="4272" cy="1713"/>
          </a:xfrm>
        </p:grpSpPr>
        <p:sp>
          <p:nvSpPr>
            <p:cNvPr id="926726" name="Line 6"/>
            <p:cNvSpPr>
              <a:spLocks noChangeShapeType="1"/>
            </p:cNvSpPr>
            <p:nvPr/>
          </p:nvSpPr>
          <p:spPr bwMode="auto">
            <a:xfrm flipH="1" flipV="1">
              <a:off x="1248" y="1296"/>
              <a:ext cx="96" cy="52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6727" name="Line 7"/>
            <p:cNvSpPr>
              <a:spLocks noChangeShapeType="1"/>
            </p:cNvSpPr>
            <p:nvPr/>
          </p:nvSpPr>
          <p:spPr bwMode="auto">
            <a:xfrm flipV="1">
              <a:off x="1795" y="1584"/>
              <a:ext cx="77" cy="45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6728" name="Line 8"/>
            <p:cNvSpPr>
              <a:spLocks noChangeShapeType="1"/>
            </p:cNvSpPr>
            <p:nvPr/>
          </p:nvSpPr>
          <p:spPr bwMode="auto">
            <a:xfrm flipV="1">
              <a:off x="2352" y="1776"/>
              <a:ext cx="67" cy="45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6729" name="Line 9"/>
            <p:cNvSpPr>
              <a:spLocks noChangeShapeType="1"/>
            </p:cNvSpPr>
            <p:nvPr/>
          </p:nvSpPr>
          <p:spPr bwMode="auto">
            <a:xfrm flipV="1">
              <a:off x="1488" y="1776"/>
              <a:ext cx="48" cy="18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6730" name="Line 10"/>
            <p:cNvSpPr>
              <a:spLocks noChangeShapeType="1"/>
            </p:cNvSpPr>
            <p:nvPr/>
          </p:nvSpPr>
          <p:spPr bwMode="auto">
            <a:xfrm flipV="1">
              <a:off x="2592" y="1824"/>
              <a:ext cx="231" cy="42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6731" name="Line 11"/>
            <p:cNvSpPr>
              <a:spLocks noChangeShapeType="1"/>
            </p:cNvSpPr>
            <p:nvPr/>
          </p:nvSpPr>
          <p:spPr bwMode="auto">
            <a:xfrm flipV="1">
              <a:off x="2957" y="2208"/>
              <a:ext cx="48" cy="18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6732" name="Line 12"/>
            <p:cNvSpPr>
              <a:spLocks noChangeShapeType="1"/>
            </p:cNvSpPr>
            <p:nvPr/>
          </p:nvSpPr>
          <p:spPr bwMode="auto">
            <a:xfrm flipV="1">
              <a:off x="4272" y="2352"/>
              <a:ext cx="201" cy="39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6733" name="Line 13"/>
            <p:cNvSpPr>
              <a:spLocks noChangeShapeType="1"/>
            </p:cNvSpPr>
            <p:nvPr/>
          </p:nvSpPr>
          <p:spPr bwMode="auto">
            <a:xfrm flipV="1">
              <a:off x="3495" y="2256"/>
              <a:ext cx="105" cy="29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6734" name="Line 14"/>
            <p:cNvSpPr>
              <a:spLocks noChangeShapeType="1"/>
            </p:cNvSpPr>
            <p:nvPr/>
          </p:nvSpPr>
          <p:spPr bwMode="auto">
            <a:xfrm flipV="1">
              <a:off x="5059" y="2688"/>
              <a:ext cx="461" cy="32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6735" name="Text Box 15"/>
          <p:cNvSpPr txBox="1">
            <a:spLocks noChangeArrowheads="1"/>
          </p:cNvSpPr>
          <p:nvPr/>
        </p:nvSpPr>
        <p:spPr bwMode="auto">
          <a:xfrm>
            <a:off x="228600" y="5562600"/>
            <a:ext cx="1524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charset="0"/>
              </a:rPr>
              <a:t>Parent Joint</a:t>
            </a:r>
          </a:p>
        </p:txBody>
      </p:sp>
      <p:sp>
        <p:nvSpPr>
          <p:cNvPr id="926736" name="Text Box 16"/>
          <p:cNvSpPr txBox="1">
            <a:spLocks noChangeArrowheads="1"/>
          </p:cNvSpPr>
          <p:nvPr/>
        </p:nvSpPr>
        <p:spPr bwMode="auto">
          <a:xfrm>
            <a:off x="6858000" y="2446338"/>
            <a:ext cx="1608138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charset="0"/>
              </a:rPr>
              <a:t>Fringe Cracks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chemeClr val="bg1"/>
                </a:solidFill>
                <a:latin typeface="Comic Sans MS" pitchFamily="66" charset="0"/>
              </a:rPr>
              <a:t>Stress shadow prevents simultaneous growth!</a:t>
            </a:r>
          </a:p>
        </p:txBody>
      </p:sp>
      <p:graphicFrame>
        <p:nvGraphicFramePr>
          <p:cNvPr id="928771" name="Object 3"/>
          <p:cNvGraphicFramePr>
            <a:graphicFrameLocks noChangeAspect="1"/>
          </p:cNvGraphicFramePr>
          <p:nvPr>
            <p:ph idx="1"/>
          </p:nvPr>
        </p:nvGraphicFramePr>
        <p:xfrm>
          <a:off x="757238" y="1981200"/>
          <a:ext cx="5578475" cy="4114800"/>
        </p:xfrm>
        <a:graphic>
          <a:graphicData uri="http://schemas.openxmlformats.org/presentationml/2006/ole">
            <p:oleObj spid="_x0000_s928771" name="Image" r:id="rId4" imgW="12444444" imgH="9536508" progId="">
              <p:embed/>
            </p:oleObj>
          </a:graphicData>
        </a:graphic>
      </p:graphicFrame>
      <p:grpSp>
        <p:nvGrpSpPr>
          <p:cNvPr id="928772" name="Group 4"/>
          <p:cNvGrpSpPr>
            <a:grpSpLocks/>
          </p:cNvGrpSpPr>
          <p:nvPr/>
        </p:nvGrpSpPr>
        <p:grpSpPr bwMode="auto">
          <a:xfrm>
            <a:off x="1508125" y="2057400"/>
            <a:ext cx="7254875" cy="3276600"/>
            <a:chOff x="950" y="1296"/>
            <a:chExt cx="4570" cy="2064"/>
          </a:xfrm>
        </p:grpSpPr>
        <p:sp>
          <p:nvSpPr>
            <p:cNvPr id="928773" name="Line 5"/>
            <p:cNvSpPr>
              <a:spLocks noChangeShapeType="1"/>
            </p:cNvSpPr>
            <p:nvPr/>
          </p:nvSpPr>
          <p:spPr bwMode="auto">
            <a:xfrm>
              <a:off x="950" y="2860"/>
              <a:ext cx="1056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8774" name="Text Box 6"/>
            <p:cNvSpPr txBox="1">
              <a:spLocks noChangeArrowheads="1"/>
            </p:cNvSpPr>
            <p:nvPr/>
          </p:nvSpPr>
          <p:spPr bwMode="auto">
            <a:xfrm>
              <a:off x="1008" y="2928"/>
              <a:ext cx="816" cy="344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Arial" charset="0"/>
                </a:rPr>
                <a:t>zone of         high stress</a:t>
              </a:r>
            </a:p>
          </p:txBody>
        </p:sp>
        <p:grpSp>
          <p:nvGrpSpPr>
            <p:cNvPr id="928775" name="Group 7"/>
            <p:cNvGrpSpPr>
              <a:grpSpLocks/>
            </p:cNvGrpSpPr>
            <p:nvPr/>
          </p:nvGrpSpPr>
          <p:grpSpPr bwMode="auto">
            <a:xfrm>
              <a:off x="4464" y="1296"/>
              <a:ext cx="1056" cy="2064"/>
              <a:chOff x="4752" y="1152"/>
              <a:chExt cx="1056" cy="2064"/>
            </a:xfrm>
          </p:grpSpPr>
          <p:sp>
            <p:nvSpPr>
              <p:cNvPr id="928776" name="Oval 8"/>
              <p:cNvSpPr>
                <a:spLocks noChangeArrowheads="1"/>
              </p:cNvSpPr>
              <p:nvPr/>
            </p:nvSpPr>
            <p:spPr bwMode="auto">
              <a:xfrm>
                <a:off x="4752" y="1152"/>
                <a:ext cx="1056" cy="206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28777" name="Group 9"/>
              <p:cNvGrpSpPr>
                <a:grpSpLocks/>
              </p:cNvGrpSpPr>
              <p:nvPr/>
            </p:nvGrpSpPr>
            <p:grpSpPr bwMode="auto">
              <a:xfrm>
                <a:off x="4944" y="1152"/>
                <a:ext cx="672" cy="2064"/>
                <a:chOff x="4272" y="1536"/>
                <a:chExt cx="672" cy="2064"/>
              </a:xfrm>
            </p:grpSpPr>
            <p:sp>
              <p:nvSpPr>
                <p:cNvPr id="928778" name="Oval 10"/>
                <p:cNvSpPr>
                  <a:spLocks noChangeArrowheads="1"/>
                </p:cNvSpPr>
                <p:nvPr/>
              </p:nvSpPr>
              <p:spPr bwMode="auto">
                <a:xfrm>
                  <a:off x="4272" y="1536"/>
                  <a:ext cx="672" cy="2064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928779" name="Group 11"/>
                <p:cNvGrpSpPr>
                  <a:grpSpLocks/>
                </p:cNvGrpSpPr>
                <p:nvPr/>
              </p:nvGrpSpPr>
              <p:grpSpPr bwMode="auto">
                <a:xfrm>
                  <a:off x="4387" y="1536"/>
                  <a:ext cx="432" cy="2064"/>
                  <a:chOff x="4608" y="1536"/>
                  <a:chExt cx="432" cy="2064"/>
                </a:xfrm>
              </p:grpSpPr>
              <p:sp>
                <p:nvSpPr>
                  <p:cNvPr id="92878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4608" y="1536"/>
                    <a:ext cx="432" cy="2064"/>
                  </a:xfrm>
                  <a:prstGeom prst="ellipse">
                    <a:avLst/>
                  </a:prstGeom>
                  <a:solidFill>
                    <a:srgbClr val="FFFF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928781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4656" y="1536"/>
                    <a:ext cx="336" cy="2064"/>
                    <a:chOff x="5088" y="1488"/>
                    <a:chExt cx="336" cy="2064"/>
                  </a:xfrm>
                </p:grpSpPr>
                <p:sp>
                  <p:nvSpPr>
                    <p:cNvPr id="928782" name="Oval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88" y="1488"/>
                      <a:ext cx="336" cy="2064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783" name="Oval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36" y="1488"/>
                      <a:ext cx="240" cy="206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928784" name="Group 16"/>
          <p:cNvGrpSpPr>
            <a:grpSpLocks/>
          </p:cNvGrpSpPr>
          <p:nvPr/>
        </p:nvGrpSpPr>
        <p:grpSpPr bwMode="auto">
          <a:xfrm>
            <a:off x="6629400" y="1981200"/>
            <a:ext cx="685800" cy="1249363"/>
            <a:chOff x="4176" y="1248"/>
            <a:chExt cx="432" cy="787"/>
          </a:xfrm>
        </p:grpSpPr>
        <p:sp>
          <p:nvSpPr>
            <p:cNvPr id="928785" name="Oval 17"/>
            <p:cNvSpPr>
              <a:spLocks noChangeArrowheads="1"/>
            </p:cNvSpPr>
            <p:nvPr/>
          </p:nvSpPr>
          <p:spPr bwMode="auto">
            <a:xfrm>
              <a:off x="4512" y="1248"/>
              <a:ext cx="96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8786" name="Line 18"/>
            <p:cNvSpPr>
              <a:spLocks noChangeShapeType="1"/>
            </p:cNvSpPr>
            <p:nvPr/>
          </p:nvSpPr>
          <p:spPr bwMode="auto">
            <a:xfrm>
              <a:off x="4560" y="1584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8787" name="Text Box 19"/>
            <p:cNvSpPr txBox="1">
              <a:spLocks noChangeArrowheads="1"/>
            </p:cNvSpPr>
            <p:nvPr/>
          </p:nvSpPr>
          <p:spPr bwMode="auto">
            <a:xfrm>
              <a:off x="4176" y="1632"/>
              <a:ext cx="336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chemeClr val="bg1"/>
                  </a:solidFill>
                  <a:latin typeface="Comic Sans MS" pitchFamily="66" charset="0"/>
                </a:rPr>
                <a:t>No grow zone</a:t>
              </a:r>
            </a:p>
          </p:txBody>
        </p:sp>
      </p:grpSp>
      <p:sp>
        <p:nvSpPr>
          <p:cNvPr id="928788" name="Oval 20"/>
          <p:cNvSpPr>
            <a:spLocks noChangeArrowheads="1"/>
          </p:cNvSpPr>
          <p:nvPr/>
        </p:nvSpPr>
        <p:spPr bwMode="auto">
          <a:xfrm>
            <a:off x="7878763" y="2057400"/>
            <a:ext cx="76200" cy="3276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8789" name="Text Box 21"/>
          <p:cNvSpPr txBox="1">
            <a:spLocks noChangeArrowheads="1"/>
          </p:cNvSpPr>
          <p:nvPr/>
        </p:nvSpPr>
        <p:spPr bwMode="auto">
          <a:xfrm>
            <a:off x="7924800" y="15240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Comic Sans MS" pitchFamily="66" charset="0"/>
              </a:rPr>
              <a:t>Crack</a:t>
            </a:r>
          </a:p>
        </p:txBody>
      </p:sp>
      <p:sp>
        <p:nvSpPr>
          <p:cNvPr id="928790" name="Text Box 22"/>
          <p:cNvSpPr txBox="1">
            <a:spLocks noChangeArrowheads="1"/>
          </p:cNvSpPr>
          <p:nvPr/>
        </p:nvSpPr>
        <p:spPr bwMode="auto">
          <a:xfrm>
            <a:off x="5791200" y="6477000"/>
            <a:ext cx="3276600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Comic Sans MS" pitchFamily="66" charset="0"/>
              </a:rPr>
              <a:t>Fischer et al. (1995, Tectonophysics)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3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0820" name="Picture 4" descr="P3140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2600" y="-346075"/>
            <a:ext cx="9626600" cy="7204075"/>
          </a:xfrm>
          <a:prstGeom prst="rect">
            <a:avLst/>
          </a:prstGeom>
          <a:noFill/>
        </p:spPr>
      </p:pic>
      <p:grpSp>
        <p:nvGrpSpPr>
          <p:cNvPr id="930821" name="Group 5"/>
          <p:cNvGrpSpPr>
            <a:grpSpLocks/>
          </p:cNvGrpSpPr>
          <p:nvPr/>
        </p:nvGrpSpPr>
        <p:grpSpPr bwMode="auto">
          <a:xfrm>
            <a:off x="381000" y="1524000"/>
            <a:ext cx="7467600" cy="5334000"/>
            <a:chOff x="240" y="960"/>
            <a:chExt cx="4704" cy="3360"/>
          </a:xfrm>
        </p:grpSpPr>
        <p:sp>
          <p:nvSpPr>
            <p:cNvPr id="930822" name="Line 6"/>
            <p:cNvSpPr>
              <a:spLocks noChangeShapeType="1"/>
            </p:cNvSpPr>
            <p:nvPr/>
          </p:nvSpPr>
          <p:spPr bwMode="auto">
            <a:xfrm flipH="1">
              <a:off x="2352" y="1296"/>
              <a:ext cx="48" cy="249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0823" name="Line 7"/>
            <p:cNvSpPr>
              <a:spLocks noChangeShapeType="1"/>
            </p:cNvSpPr>
            <p:nvPr/>
          </p:nvSpPr>
          <p:spPr bwMode="auto">
            <a:xfrm flipH="1">
              <a:off x="3168" y="1200"/>
              <a:ext cx="48" cy="278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0824" name="Line 8"/>
            <p:cNvSpPr>
              <a:spLocks noChangeShapeType="1"/>
            </p:cNvSpPr>
            <p:nvPr/>
          </p:nvSpPr>
          <p:spPr bwMode="auto">
            <a:xfrm flipH="1">
              <a:off x="3984" y="1104"/>
              <a:ext cx="48" cy="307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0825" name="Line 9"/>
            <p:cNvSpPr>
              <a:spLocks noChangeShapeType="1"/>
            </p:cNvSpPr>
            <p:nvPr/>
          </p:nvSpPr>
          <p:spPr bwMode="auto">
            <a:xfrm flipH="1">
              <a:off x="4896" y="960"/>
              <a:ext cx="48" cy="336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0826" name="Text Box 10"/>
            <p:cNvSpPr txBox="1">
              <a:spLocks noChangeArrowheads="1"/>
            </p:cNvSpPr>
            <p:nvPr/>
          </p:nvSpPr>
          <p:spPr bwMode="auto">
            <a:xfrm>
              <a:off x="240" y="3024"/>
              <a:ext cx="1920" cy="7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 u="sng">
                  <a:latin typeface="Arial" charset="0"/>
                </a:rPr>
                <a:t>Stress Shadows</a:t>
              </a:r>
              <a:r>
                <a:rPr lang="en-US" sz="1800">
                  <a:latin typeface="Arial" charset="0"/>
                </a:rPr>
                <a:t>:  Neighbors compete for same ‘stress’ space during simultaneous propagation</a:t>
              </a:r>
            </a:p>
          </p:txBody>
        </p:sp>
      </p:grpSp>
      <p:sp>
        <p:nvSpPr>
          <p:cNvPr id="930827" name="Text Box 11"/>
          <p:cNvSpPr txBox="1">
            <a:spLocks noChangeArrowheads="1"/>
          </p:cNvSpPr>
          <p:nvPr/>
        </p:nvSpPr>
        <p:spPr bwMode="auto">
          <a:xfrm>
            <a:off x="304800" y="6324600"/>
            <a:ext cx="3276600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Comic Sans MS" pitchFamily="66" charset="0"/>
              </a:rPr>
              <a:t>Fischer et al. (1995, Tectonophysics)</a:t>
            </a:r>
          </a:p>
        </p:txBody>
      </p:sp>
      <p:grpSp>
        <p:nvGrpSpPr>
          <p:cNvPr id="930828" name="Group 12"/>
          <p:cNvGrpSpPr>
            <a:grpSpLocks/>
          </p:cNvGrpSpPr>
          <p:nvPr/>
        </p:nvGrpSpPr>
        <p:grpSpPr bwMode="auto">
          <a:xfrm>
            <a:off x="2209800" y="-434975"/>
            <a:ext cx="5905500" cy="2598738"/>
            <a:chOff x="1392" y="-274"/>
            <a:chExt cx="3720" cy="1637"/>
          </a:xfrm>
        </p:grpSpPr>
        <p:grpSp>
          <p:nvGrpSpPr>
            <p:cNvPr id="930829" name="Group 13"/>
            <p:cNvGrpSpPr>
              <a:grpSpLocks/>
            </p:cNvGrpSpPr>
            <p:nvPr/>
          </p:nvGrpSpPr>
          <p:grpSpPr bwMode="auto">
            <a:xfrm>
              <a:off x="1392" y="-274"/>
              <a:ext cx="3720" cy="1637"/>
              <a:chOff x="1392" y="-274"/>
              <a:chExt cx="3720" cy="1637"/>
            </a:xfrm>
          </p:grpSpPr>
          <p:sp>
            <p:nvSpPr>
              <p:cNvPr id="930830" name="Oval 14"/>
              <p:cNvSpPr>
                <a:spLocks noChangeArrowheads="1"/>
              </p:cNvSpPr>
              <p:nvPr/>
            </p:nvSpPr>
            <p:spPr bwMode="auto">
              <a:xfrm>
                <a:off x="1392" y="1008"/>
                <a:ext cx="144" cy="336"/>
              </a:xfrm>
              <a:prstGeom prst="ellipse">
                <a:avLst/>
              </a:prstGeom>
              <a:solidFill>
                <a:srgbClr val="CC99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30831" name="Group 15"/>
              <p:cNvGrpSpPr>
                <a:grpSpLocks/>
              </p:cNvGrpSpPr>
              <p:nvPr/>
            </p:nvGrpSpPr>
            <p:grpSpPr bwMode="auto">
              <a:xfrm>
                <a:off x="1464" y="-226"/>
                <a:ext cx="3648" cy="1392"/>
                <a:chOff x="1440" y="-240"/>
                <a:chExt cx="3648" cy="1392"/>
              </a:xfrm>
            </p:grpSpPr>
            <p:sp>
              <p:nvSpPr>
                <p:cNvPr id="930832" name="Rectangle 16"/>
                <p:cNvSpPr>
                  <a:spLocks noChangeArrowheads="1"/>
                </p:cNvSpPr>
                <p:nvPr/>
              </p:nvSpPr>
              <p:spPr bwMode="auto">
                <a:xfrm rot="-417470">
                  <a:off x="1440" y="768"/>
                  <a:ext cx="3552" cy="384"/>
                </a:xfrm>
                <a:prstGeom prst="rect">
                  <a:avLst/>
                </a:prstGeom>
                <a:solidFill>
                  <a:srgbClr val="CC99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0833" name="Rectangle 17"/>
                <p:cNvSpPr>
                  <a:spLocks noChangeArrowheads="1"/>
                </p:cNvSpPr>
                <p:nvPr/>
              </p:nvSpPr>
              <p:spPr bwMode="auto">
                <a:xfrm rot="-1247578">
                  <a:off x="1488" y="336"/>
                  <a:ext cx="3552" cy="384"/>
                </a:xfrm>
                <a:prstGeom prst="rect">
                  <a:avLst/>
                </a:prstGeom>
                <a:solidFill>
                  <a:srgbClr val="CC99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0834" name="Rectangle 18"/>
                <p:cNvSpPr>
                  <a:spLocks noChangeArrowheads="1"/>
                </p:cNvSpPr>
                <p:nvPr/>
              </p:nvSpPr>
              <p:spPr bwMode="auto">
                <a:xfrm rot="-704845">
                  <a:off x="3121" y="235"/>
                  <a:ext cx="1871" cy="534"/>
                </a:xfrm>
                <a:prstGeom prst="rect">
                  <a:avLst/>
                </a:prstGeom>
                <a:solidFill>
                  <a:srgbClr val="CC99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0835" name="Oval 19"/>
                <p:cNvSpPr>
                  <a:spLocks noChangeArrowheads="1"/>
                </p:cNvSpPr>
                <p:nvPr/>
              </p:nvSpPr>
              <p:spPr bwMode="auto">
                <a:xfrm>
                  <a:off x="4752" y="-240"/>
                  <a:ext cx="336" cy="1200"/>
                </a:xfrm>
                <a:prstGeom prst="ellipse">
                  <a:avLst/>
                </a:prstGeom>
                <a:solidFill>
                  <a:srgbClr val="9966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30836" name="Line 20"/>
              <p:cNvSpPr>
                <a:spLocks noChangeShapeType="1"/>
              </p:cNvSpPr>
              <p:nvPr/>
            </p:nvSpPr>
            <p:spPr bwMode="auto">
              <a:xfrm flipV="1">
                <a:off x="1464" y="960"/>
                <a:ext cx="3446" cy="40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837" name="Line 21"/>
              <p:cNvSpPr>
                <a:spLocks noChangeShapeType="1"/>
              </p:cNvSpPr>
              <p:nvPr/>
            </p:nvSpPr>
            <p:spPr bwMode="auto">
              <a:xfrm flipV="1">
                <a:off x="1464" y="-274"/>
                <a:ext cx="3456" cy="12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30838" name="Text Box 22"/>
            <p:cNvSpPr txBox="1">
              <a:spLocks noChangeArrowheads="1"/>
            </p:cNvSpPr>
            <p:nvPr/>
          </p:nvSpPr>
          <p:spPr bwMode="auto">
            <a:xfrm rot="-807144">
              <a:off x="1392" y="672"/>
              <a:ext cx="34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Horizontal well: Simultaneous propagation from open hole.</a:t>
              </a:r>
            </a:p>
          </p:txBody>
        </p:sp>
      </p:grpSp>
      <p:grpSp>
        <p:nvGrpSpPr>
          <p:cNvPr id="930839" name="Group 23"/>
          <p:cNvGrpSpPr>
            <a:grpSpLocks/>
          </p:cNvGrpSpPr>
          <p:nvPr/>
        </p:nvGrpSpPr>
        <p:grpSpPr bwMode="auto">
          <a:xfrm>
            <a:off x="4114800" y="1905000"/>
            <a:ext cx="1828800" cy="4572000"/>
            <a:chOff x="4752" y="1152"/>
            <a:chExt cx="1056" cy="2064"/>
          </a:xfrm>
        </p:grpSpPr>
        <p:sp>
          <p:nvSpPr>
            <p:cNvPr id="930840" name="Oval 24"/>
            <p:cNvSpPr>
              <a:spLocks noChangeArrowheads="1"/>
            </p:cNvSpPr>
            <p:nvPr/>
          </p:nvSpPr>
          <p:spPr bwMode="auto">
            <a:xfrm>
              <a:off x="4752" y="1152"/>
              <a:ext cx="1056" cy="206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30841" name="Group 25"/>
            <p:cNvGrpSpPr>
              <a:grpSpLocks/>
            </p:cNvGrpSpPr>
            <p:nvPr/>
          </p:nvGrpSpPr>
          <p:grpSpPr bwMode="auto">
            <a:xfrm>
              <a:off x="4944" y="1152"/>
              <a:ext cx="672" cy="2064"/>
              <a:chOff x="4272" y="1536"/>
              <a:chExt cx="672" cy="2064"/>
            </a:xfrm>
          </p:grpSpPr>
          <p:sp>
            <p:nvSpPr>
              <p:cNvPr id="930842" name="Oval 26"/>
              <p:cNvSpPr>
                <a:spLocks noChangeArrowheads="1"/>
              </p:cNvSpPr>
              <p:nvPr/>
            </p:nvSpPr>
            <p:spPr bwMode="auto">
              <a:xfrm>
                <a:off x="4272" y="1536"/>
                <a:ext cx="672" cy="2064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30843" name="Group 27"/>
              <p:cNvGrpSpPr>
                <a:grpSpLocks/>
              </p:cNvGrpSpPr>
              <p:nvPr/>
            </p:nvGrpSpPr>
            <p:grpSpPr bwMode="auto">
              <a:xfrm>
                <a:off x="4387" y="1536"/>
                <a:ext cx="432" cy="2064"/>
                <a:chOff x="4608" y="1536"/>
                <a:chExt cx="432" cy="2064"/>
              </a:xfrm>
            </p:grpSpPr>
            <p:sp>
              <p:nvSpPr>
                <p:cNvPr id="930844" name="Oval 28"/>
                <p:cNvSpPr>
                  <a:spLocks noChangeArrowheads="1"/>
                </p:cNvSpPr>
                <p:nvPr/>
              </p:nvSpPr>
              <p:spPr bwMode="auto">
                <a:xfrm>
                  <a:off x="4608" y="1536"/>
                  <a:ext cx="432" cy="2064"/>
                </a:xfrm>
                <a:prstGeom prst="ellipse">
                  <a:avLst/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930845" name="Group 29"/>
                <p:cNvGrpSpPr>
                  <a:grpSpLocks/>
                </p:cNvGrpSpPr>
                <p:nvPr/>
              </p:nvGrpSpPr>
              <p:grpSpPr bwMode="auto">
                <a:xfrm>
                  <a:off x="4656" y="1536"/>
                  <a:ext cx="336" cy="2064"/>
                  <a:chOff x="5088" y="1488"/>
                  <a:chExt cx="336" cy="2064"/>
                </a:xfrm>
              </p:grpSpPr>
              <p:sp>
                <p:nvSpPr>
                  <p:cNvPr id="93084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5088" y="1488"/>
                    <a:ext cx="336" cy="2064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0847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5136" y="1488"/>
                    <a:ext cx="240" cy="206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930848" name="Oval 32"/>
          <p:cNvSpPr>
            <a:spLocks noChangeArrowheads="1"/>
          </p:cNvSpPr>
          <p:nvPr/>
        </p:nvSpPr>
        <p:spPr bwMode="auto">
          <a:xfrm>
            <a:off x="5791200" y="1828800"/>
            <a:ext cx="1524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84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2867" name="Picture 3" descr="Gross with Gu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90600"/>
            <a:ext cx="8001000" cy="5292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32868" name="Text Box 4"/>
          <p:cNvSpPr txBox="1">
            <a:spLocks noChangeArrowheads="1"/>
          </p:cNvSpPr>
          <p:nvPr/>
        </p:nvSpPr>
        <p:spPr bwMode="auto">
          <a:xfrm>
            <a:off x="304800" y="5638800"/>
            <a:ext cx="5486400" cy="395288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Mike Gross* up near the Afghan-Pakistan border</a:t>
            </a:r>
          </a:p>
        </p:txBody>
      </p:sp>
      <p:sp>
        <p:nvSpPr>
          <p:cNvPr id="932869" name="Text Box 5"/>
          <p:cNvSpPr txBox="1">
            <a:spLocks noChangeArrowheads="1"/>
          </p:cNvSpPr>
          <p:nvPr/>
        </p:nvSpPr>
        <p:spPr bwMode="auto">
          <a:xfrm>
            <a:off x="3352800" y="6469063"/>
            <a:ext cx="548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Comic Sans MS" pitchFamily="66" charset="0"/>
              </a:rPr>
              <a:t>* One of the </a:t>
            </a:r>
            <a:r>
              <a:rPr lang="en-US" sz="1600" u="sng">
                <a:solidFill>
                  <a:srgbClr val="FFFF00"/>
                </a:solidFill>
                <a:latin typeface="Comic Sans MS" pitchFamily="66" charset="0"/>
              </a:rPr>
              <a:t>best </a:t>
            </a:r>
            <a:r>
              <a:rPr lang="en-US" sz="1600">
                <a:solidFill>
                  <a:srgbClr val="FFFF00"/>
                </a:solidFill>
                <a:latin typeface="Comic Sans MS" pitchFamily="66" charset="0"/>
              </a:rPr>
              <a:t>fracture guys in America</a:t>
            </a:r>
          </a:p>
        </p:txBody>
      </p:sp>
      <p:sp>
        <p:nvSpPr>
          <p:cNvPr id="932870" name="Line 6"/>
          <p:cNvSpPr>
            <a:spLocks noChangeShapeType="1"/>
          </p:cNvSpPr>
          <p:nvPr/>
        </p:nvSpPr>
        <p:spPr bwMode="auto">
          <a:xfrm flipV="1">
            <a:off x="914400" y="4724400"/>
            <a:ext cx="304800" cy="685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2871" name="Rectangle 7"/>
          <p:cNvSpPr>
            <a:spLocks noGrp="1" noChangeArrowheads="1"/>
          </p:cNvSpPr>
          <p:nvPr>
            <p:ph type="title"/>
          </p:nvPr>
        </p:nvSpPr>
        <p:spPr>
          <a:xfrm>
            <a:off x="708025" y="-69850"/>
            <a:ext cx="7772400" cy="1143000"/>
          </a:xfrm>
          <a:noFill/>
          <a:ln/>
        </p:spPr>
        <p:txBody>
          <a:bodyPr/>
          <a:lstStyle/>
          <a:p>
            <a:pPr algn="l"/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Michael Gross</a:t>
            </a:r>
          </a:p>
        </p:txBody>
      </p:sp>
      <p:pic>
        <p:nvPicPr>
          <p:cNvPr id="932872" name="Picture 8" descr="Gro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3425" y="144463"/>
            <a:ext cx="3206750" cy="18446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932873" name="Text Box 9"/>
          <p:cNvSpPr txBox="1">
            <a:spLocks noChangeArrowheads="1"/>
          </p:cNvSpPr>
          <p:nvPr/>
        </p:nvSpPr>
        <p:spPr bwMode="auto">
          <a:xfrm>
            <a:off x="4648200" y="4191000"/>
            <a:ext cx="4419600" cy="395288"/>
          </a:xfrm>
          <a:prstGeom prst="rect">
            <a:avLst/>
          </a:prstGeom>
          <a:solidFill>
            <a:srgbClr val="3A0C96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Developed rules for spacing of joints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Taughannock Falls</a:t>
            </a:r>
          </a:p>
        </p:txBody>
      </p:sp>
      <p:pic>
        <p:nvPicPr>
          <p:cNvPr id="934915" name="Picture 3" descr="P7260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5400" y="-962025"/>
            <a:ext cx="11734800" cy="8780463"/>
          </a:xfrm>
          <a:prstGeom prst="rect">
            <a:avLst/>
          </a:prstGeom>
          <a:noFill/>
        </p:spPr>
      </p:pic>
      <p:pic>
        <p:nvPicPr>
          <p:cNvPr id="934916" name="Picture 4" descr="TAUGHAN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-838200"/>
            <a:ext cx="5445125" cy="8153400"/>
          </a:xfrm>
          <a:prstGeom prst="rect">
            <a:avLst/>
          </a:prstGeom>
          <a:noFill/>
        </p:spPr>
      </p:pic>
      <p:sp>
        <p:nvSpPr>
          <p:cNvPr id="934917" name="Text Box 5"/>
          <p:cNvSpPr txBox="1">
            <a:spLocks noChangeArrowheads="1"/>
          </p:cNvSpPr>
          <p:nvPr/>
        </p:nvSpPr>
        <p:spPr bwMode="auto">
          <a:xfrm>
            <a:off x="1066800" y="5943600"/>
            <a:ext cx="6705600" cy="40481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  <a:latin typeface="Comic Sans MS" pitchFamily="66" charset="0"/>
              </a:rPr>
              <a:t>Natural gas chimneys in gray shale (Cross-fold joints)</a:t>
            </a:r>
          </a:p>
        </p:txBody>
      </p:sp>
      <p:grpSp>
        <p:nvGrpSpPr>
          <p:cNvPr id="934918" name="Group 6"/>
          <p:cNvGrpSpPr>
            <a:grpSpLocks/>
          </p:cNvGrpSpPr>
          <p:nvPr/>
        </p:nvGrpSpPr>
        <p:grpSpPr bwMode="auto">
          <a:xfrm>
            <a:off x="1981200" y="1066800"/>
            <a:ext cx="6400800" cy="4572000"/>
            <a:chOff x="1248" y="672"/>
            <a:chExt cx="4032" cy="2880"/>
          </a:xfrm>
        </p:grpSpPr>
        <p:sp>
          <p:nvSpPr>
            <p:cNvPr id="934919" name="Line 7"/>
            <p:cNvSpPr>
              <a:spLocks noChangeShapeType="1"/>
            </p:cNvSpPr>
            <p:nvPr/>
          </p:nvSpPr>
          <p:spPr bwMode="auto">
            <a:xfrm flipH="1">
              <a:off x="1632" y="768"/>
              <a:ext cx="48" cy="249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4920" name="Line 8"/>
            <p:cNvSpPr>
              <a:spLocks noChangeShapeType="1"/>
            </p:cNvSpPr>
            <p:nvPr/>
          </p:nvSpPr>
          <p:spPr bwMode="auto">
            <a:xfrm flipH="1">
              <a:off x="2016" y="816"/>
              <a:ext cx="48" cy="24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4921" name="Line 9"/>
            <p:cNvSpPr>
              <a:spLocks noChangeShapeType="1"/>
            </p:cNvSpPr>
            <p:nvPr/>
          </p:nvSpPr>
          <p:spPr bwMode="auto">
            <a:xfrm flipH="1">
              <a:off x="2352" y="672"/>
              <a:ext cx="48" cy="249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4922" name="Line 10"/>
            <p:cNvSpPr>
              <a:spLocks noChangeShapeType="1"/>
            </p:cNvSpPr>
            <p:nvPr/>
          </p:nvSpPr>
          <p:spPr bwMode="auto">
            <a:xfrm flipH="1">
              <a:off x="2640" y="816"/>
              <a:ext cx="0" cy="273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4923" name="Text Box 11"/>
            <p:cNvSpPr txBox="1">
              <a:spLocks noChangeArrowheads="1"/>
            </p:cNvSpPr>
            <p:nvPr/>
          </p:nvSpPr>
          <p:spPr bwMode="auto">
            <a:xfrm>
              <a:off x="3360" y="2544"/>
              <a:ext cx="1920" cy="7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 u="sng">
                  <a:latin typeface="Arial" charset="0"/>
                </a:rPr>
                <a:t>Lack of Stress Shadows</a:t>
              </a:r>
              <a:r>
                <a:rPr lang="en-US" sz="1800">
                  <a:latin typeface="Arial" charset="0"/>
                </a:rPr>
                <a:t>:  No competition for same ‘stress’ space during asynchronous propagation</a:t>
              </a:r>
            </a:p>
          </p:txBody>
        </p:sp>
        <p:sp>
          <p:nvSpPr>
            <p:cNvPr id="934924" name="Line 12"/>
            <p:cNvSpPr>
              <a:spLocks noChangeShapeType="1"/>
            </p:cNvSpPr>
            <p:nvPr/>
          </p:nvSpPr>
          <p:spPr bwMode="auto">
            <a:xfrm flipH="1">
              <a:off x="1248" y="816"/>
              <a:ext cx="96" cy="230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34925" name="Text Box 13"/>
          <p:cNvSpPr txBox="1">
            <a:spLocks noChangeArrowheads="1"/>
          </p:cNvSpPr>
          <p:nvPr/>
        </p:nvSpPr>
        <p:spPr bwMode="auto">
          <a:xfrm>
            <a:off x="2057400" y="457200"/>
            <a:ext cx="54864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charset="0"/>
              </a:rPr>
              <a:t>Requires that joints not serve as permanent drains!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49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r"/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John Leftwich</a:t>
            </a:r>
          </a:p>
        </p:txBody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6964" name="Picture 4" descr="Five Students (crop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286000"/>
            <a:ext cx="5943600" cy="4105275"/>
          </a:xfrm>
          <a:prstGeom prst="rect">
            <a:avLst/>
          </a:prstGeom>
          <a:noFill/>
        </p:spPr>
      </p:pic>
      <p:pic>
        <p:nvPicPr>
          <p:cNvPr id="936965" name="Picture 5" descr="Leftwi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62400"/>
            <a:ext cx="3429000" cy="2054225"/>
          </a:xfrm>
          <a:prstGeom prst="rect">
            <a:avLst/>
          </a:prstGeom>
          <a:noFill/>
        </p:spPr>
      </p:pic>
      <p:pic>
        <p:nvPicPr>
          <p:cNvPr id="936966" name="Picture 6" descr="Leftwi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81000"/>
            <a:ext cx="2433638" cy="2895600"/>
          </a:xfrm>
          <a:prstGeom prst="rect">
            <a:avLst/>
          </a:prstGeom>
          <a:noFill/>
        </p:spPr>
      </p:pic>
      <p:sp>
        <p:nvSpPr>
          <p:cNvPr id="936967" name="Text Box 7"/>
          <p:cNvSpPr txBox="1">
            <a:spLocks noChangeArrowheads="1"/>
          </p:cNvSpPr>
          <p:nvPr/>
        </p:nvSpPr>
        <p:spPr bwMode="auto">
          <a:xfrm>
            <a:off x="3962400" y="1371600"/>
            <a:ext cx="4800600" cy="669925"/>
          </a:xfrm>
          <a:prstGeom prst="rect">
            <a:avLst/>
          </a:prstGeom>
          <a:solidFill>
            <a:srgbClr val="3A0C96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Documented pore-pressure-depth profiles in basin including the Appalachian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666" name="Picture 2"/>
          <p:cNvPicPr>
            <a:picLocks noChangeAspect="1" noChangeArrowheads="1"/>
          </p:cNvPicPr>
          <p:nvPr/>
        </p:nvPicPr>
        <p:blipFill>
          <a:blip r:embed="rId3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1600200" y="-838200"/>
            <a:ext cx="59277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81667" name="Group 3"/>
          <p:cNvGrpSpPr>
            <a:grpSpLocks/>
          </p:cNvGrpSpPr>
          <p:nvPr/>
        </p:nvGrpSpPr>
        <p:grpSpPr bwMode="auto">
          <a:xfrm>
            <a:off x="1600200" y="457200"/>
            <a:ext cx="5940425" cy="1462088"/>
            <a:chOff x="480" y="1008"/>
            <a:chExt cx="3742" cy="921"/>
          </a:xfrm>
        </p:grpSpPr>
        <p:pic>
          <p:nvPicPr>
            <p:cNvPr id="88166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" y="1008"/>
              <a:ext cx="3742" cy="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8166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0" y="1152"/>
              <a:ext cx="744" cy="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8816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228600"/>
            <a:ext cx="3149600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167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609600"/>
            <a:ext cx="1439863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167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43325" y="425450"/>
            <a:ext cx="2733675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167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49700" y="533400"/>
            <a:ext cx="19939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1674" name="Text Box 10"/>
          <p:cNvSpPr txBox="1">
            <a:spLocks noChangeArrowheads="1"/>
          </p:cNvSpPr>
          <p:nvPr/>
        </p:nvSpPr>
        <p:spPr bwMode="auto">
          <a:xfrm>
            <a:off x="3429000" y="1524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pic>
        <p:nvPicPr>
          <p:cNvPr id="88167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91000" y="685800"/>
            <a:ext cx="900113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167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86200" y="1600200"/>
            <a:ext cx="561975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167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86200" y="1371600"/>
            <a:ext cx="708025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1678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76713" y="762000"/>
            <a:ext cx="77628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1679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03663" y="1066800"/>
            <a:ext cx="820737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1680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46550" y="663575"/>
            <a:ext cx="103505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1681" name="Picture 17" descr="P818001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8600" y="2971800"/>
            <a:ext cx="8763000" cy="36861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881682" name="Line 18"/>
          <p:cNvSpPr>
            <a:spLocks noChangeShapeType="1"/>
          </p:cNvSpPr>
          <p:nvPr/>
        </p:nvSpPr>
        <p:spPr bwMode="auto">
          <a:xfrm>
            <a:off x="1600200" y="1371600"/>
            <a:ext cx="1143000" cy="2819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1683" name="Line 19"/>
          <p:cNvSpPr>
            <a:spLocks noChangeShapeType="1"/>
          </p:cNvSpPr>
          <p:nvPr/>
        </p:nvSpPr>
        <p:spPr bwMode="auto">
          <a:xfrm flipH="1">
            <a:off x="6629400" y="1295400"/>
            <a:ext cx="838200" cy="3048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83716" name="Object 4"/>
          <p:cNvGraphicFramePr>
            <a:graphicFrameLocks noChangeAspect="1"/>
          </p:cNvGraphicFramePr>
          <p:nvPr/>
        </p:nvGraphicFramePr>
        <p:xfrm>
          <a:off x="0" y="0"/>
          <a:ext cx="6705600" cy="3854450"/>
        </p:xfrm>
        <a:graphic>
          <a:graphicData uri="http://schemas.openxmlformats.org/presentationml/2006/ole">
            <p:oleObj spid="_x0000_s883716" name="Image" r:id="rId4" imgW="6958730" imgH="4000000" progId="">
              <p:embed/>
            </p:oleObj>
          </a:graphicData>
        </a:graphic>
      </p:graphicFrame>
      <p:pic>
        <p:nvPicPr>
          <p:cNvPr id="883717" name="Picture 5" descr="Savall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3317875"/>
            <a:ext cx="7391400" cy="4573588"/>
          </a:xfrm>
          <a:prstGeom prst="rect">
            <a:avLst/>
          </a:prstGeom>
          <a:noFill/>
        </p:spPr>
      </p:pic>
      <p:sp>
        <p:nvSpPr>
          <p:cNvPr id="883718" name="Text Box 6"/>
          <p:cNvSpPr txBox="1">
            <a:spLocks noChangeArrowheads="1"/>
          </p:cNvSpPr>
          <p:nvPr/>
        </p:nvSpPr>
        <p:spPr bwMode="auto">
          <a:xfrm>
            <a:off x="1600200" y="152400"/>
            <a:ext cx="762000" cy="2746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pitchFamily="66" charset="0"/>
              </a:rPr>
              <a:t>1 meter</a:t>
            </a:r>
          </a:p>
        </p:txBody>
      </p:sp>
      <p:sp>
        <p:nvSpPr>
          <p:cNvPr id="883719" name="Text Box 7"/>
          <p:cNvSpPr txBox="1">
            <a:spLocks noChangeArrowheads="1"/>
          </p:cNvSpPr>
          <p:nvPr/>
        </p:nvSpPr>
        <p:spPr bwMode="auto">
          <a:xfrm>
            <a:off x="152400" y="4724400"/>
            <a:ext cx="1524000" cy="952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Comic Sans MS" pitchFamily="66" charset="0"/>
              </a:rPr>
              <a:t>rupture front through a number of time increments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0"/>
            <a:ext cx="8229600" cy="3276600"/>
          </a:xfrm>
        </p:spPr>
        <p:txBody>
          <a:bodyPr/>
          <a:lstStyle/>
          <a:p>
            <a:r>
              <a:rPr lang="en-US" sz="2800">
                <a:latin typeface="Comic Sans MS" pitchFamily="66" charset="0"/>
              </a:rPr>
              <a:t>Other evidence supporting this conclusion?</a:t>
            </a:r>
          </a:p>
          <a:p>
            <a:pPr lvl="1"/>
            <a:r>
              <a:rPr lang="en-US" sz="2400">
                <a:latin typeface="Comic Sans MS" pitchFamily="66" charset="0"/>
              </a:rPr>
              <a:t>Fracture barriers</a:t>
            </a:r>
          </a:p>
          <a:p>
            <a:pPr lvl="1"/>
            <a:r>
              <a:rPr lang="en-US" sz="2400">
                <a:latin typeface="Comic Sans MS" pitchFamily="66" charset="0"/>
              </a:rPr>
              <a:t>Incremental propagation (Boyles Law:  P</a:t>
            </a:r>
            <a:r>
              <a:rPr lang="en-US" sz="2400" baseline="-25000">
                <a:latin typeface="Comic Sans MS" pitchFamily="66" charset="0"/>
              </a:rPr>
              <a:t>1</a:t>
            </a:r>
            <a:r>
              <a:rPr lang="en-US" sz="2400">
                <a:latin typeface="Comic Sans MS" pitchFamily="66" charset="0"/>
              </a:rPr>
              <a:t>V</a:t>
            </a:r>
            <a:r>
              <a:rPr lang="en-US" sz="2400" baseline="-25000">
                <a:latin typeface="Comic Sans MS" pitchFamily="66" charset="0"/>
              </a:rPr>
              <a:t>1</a:t>
            </a:r>
            <a:r>
              <a:rPr lang="en-US" sz="2400">
                <a:latin typeface="Comic Sans MS" pitchFamily="66" charset="0"/>
              </a:rPr>
              <a:t> = P</a:t>
            </a:r>
            <a:r>
              <a:rPr lang="en-US" sz="2400" baseline="-25000">
                <a:latin typeface="Comic Sans MS" pitchFamily="66" charset="0"/>
              </a:rPr>
              <a:t>2</a:t>
            </a:r>
            <a:r>
              <a:rPr lang="en-US" sz="2400">
                <a:latin typeface="Comic Sans MS" pitchFamily="66" charset="0"/>
              </a:rPr>
              <a:t>V</a:t>
            </a:r>
            <a:r>
              <a:rPr lang="en-US" sz="2400" baseline="-25000">
                <a:latin typeface="Comic Sans MS" pitchFamily="66" charset="0"/>
              </a:rPr>
              <a:t>2</a:t>
            </a:r>
            <a:r>
              <a:rPr lang="en-US" sz="2400">
                <a:latin typeface="Comic Sans MS" pitchFamily="66" charset="0"/>
              </a:rPr>
              <a:t>)</a:t>
            </a:r>
          </a:p>
          <a:p>
            <a:pPr lvl="1"/>
            <a:r>
              <a:rPr lang="en-US" sz="2400">
                <a:latin typeface="Comic Sans MS" pitchFamily="66" charset="0"/>
              </a:rPr>
              <a:t>Fracturing from natural boreholes</a:t>
            </a:r>
          </a:p>
          <a:p>
            <a:r>
              <a:rPr lang="en-US" sz="2800">
                <a:latin typeface="Comic Sans MS" pitchFamily="66" charset="0"/>
              </a:rPr>
              <a:t>What was the driving fluid?</a:t>
            </a:r>
          </a:p>
          <a:p>
            <a:pPr lvl="1"/>
            <a:r>
              <a:rPr lang="en-US" sz="2400">
                <a:latin typeface="Comic Sans MS" pitchFamily="66" charset="0"/>
              </a:rPr>
              <a:t>A fluid the the compressibility of methane</a:t>
            </a:r>
          </a:p>
        </p:txBody>
      </p:sp>
      <p:sp>
        <p:nvSpPr>
          <p:cNvPr id="824324" name="Text Box 4"/>
          <p:cNvSpPr txBox="1">
            <a:spLocks noChangeArrowheads="1"/>
          </p:cNvSpPr>
          <p:nvPr/>
        </p:nvSpPr>
        <p:spPr bwMode="auto">
          <a:xfrm>
            <a:off x="762000" y="1295400"/>
            <a:ext cx="7543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latin typeface="Broadway" pitchFamily="82" charset="0"/>
              </a:rPr>
              <a:t>Natural Hydraulic Fractures in the Marcellus!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772400" cy="914400"/>
          </a:xfrm>
        </p:spPr>
        <p:txBody>
          <a:bodyPr/>
          <a:lstStyle/>
          <a:p>
            <a:pPr algn="r"/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Alfred Lacazette</a:t>
            </a:r>
          </a:p>
        </p:txBody>
      </p:sp>
      <p:pic>
        <p:nvPicPr>
          <p:cNvPr id="885763" name="Picture 3" descr="Lacazette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924800" cy="53276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85764" name="Picture 4" descr="Lacazet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04800"/>
            <a:ext cx="3429000" cy="19573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885765" name="Text Box 5"/>
          <p:cNvSpPr txBox="1">
            <a:spLocks noChangeArrowheads="1"/>
          </p:cNvSpPr>
          <p:nvPr/>
        </p:nvSpPr>
        <p:spPr bwMode="auto">
          <a:xfrm>
            <a:off x="152400" y="6019800"/>
            <a:ext cx="6019800" cy="669925"/>
          </a:xfrm>
          <a:prstGeom prst="rect">
            <a:avLst/>
          </a:prstGeom>
          <a:solidFill>
            <a:srgbClr val="3A0C96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Recognized that joints in Appalachian Basin shale were hydraulic fractures driven by high pressure CH</a:t>
            </a:r>
            <a:r>
              <a:rPr lang="en-US" sz="1800" baseline="-25000">
                <a:solidFill>
                  <a:schemeClr val="bg1"/>
                </a:solidFill>
                <a:latin typeface="Comic Sans MS" pitchFamily="66" charset="0"/>
              </a:rPr>
              <a:t>4</a:t>
            </a: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sz="3600">
                <a:solidFill>
                  <a:schemeClr val="tx1"/>
                </a:solidFill>
                <a:latin typeface="Comic Sans MS" pitchFamily="66" charset="0"/>
              </a:rPr>
              <a:t>Plumose Joint Surface Morphology</a:t>
            </a:r>
          </a:p>
        </p:txBody>
      </p:sp>
      <p:sp>
        <p:nvSpPr>
          <p:cNvPr id="83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0468" name="Picture 4" descr="T-085 (Arrest Line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2475"/>
            <a:ext cx="9144000" cy="6105525"/>
          </a:xfrm>
          <a:prstGeom prst="rect">
            <a:avLst/>
          </a:prstGeom>
          <a:noFill/>
        </p:spPr>
      </p:pic>
      <p:grpSp>
        <p:nvGrpSpPr>
          <p:cNvPr id="830469" name="Group 5"/>
          <p:cNvGrpSpPr>
            <a:grpSpLocks/>
          </p:cNvGrpSpPr>
          <p:nvPr/>
        </p:nvGrpSpPr>
        <p:grpSpPr bwMode="auto">
          <a:xfrm>
            <a:off x="8229600" y="2895600"/>
            <a:ext cx="762000" cy="609600"/>
            <a:chOff x="1584" y="192"/>
            <a:chExt cx="480" cy="384"/>
          </a:xfrm>
        </p:grpSpPr>
        <p:sp>
          <p:nvSpPr>
            <p:cNvPr id="830470" name="Oval 6"/>
            <p:cNvSpPr>
              <a:spLocks noChangeArrowheads="1"/>
            </p:cNvSpPr>
            <p:nvPr/>
          </p:nvSpPr>
          <p:spPr bwMode="auto">
            <a:xfrm>
              <a:off x="1584" y="240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471" name="Text Box 7"/>
            <p:cNvSpPr txBox="1">
              <a:spLocks noChangeArrowheads="1"/>
            </p:cNvSpPr>
            <p:nvPr/>
          </p:nvSpPr>
          <p:spPr bwMode="auto">
            <a:xfrm>
              <a:off x="1584" y="192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  <a:latin typeface="Arial" charset="0"/>
                </a:rPr>
                <a:t>J</a:t>
              </a:r>
              <a:r>
                <a:rPr lang="en-US" b="1" baseline="-25000">
                  <a:solidFill>
                    <a:schemeClr val="bg1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830472" name="Group 8"/>
          <p:cNvGrpSpPr>
            <a:grpSpLocks/>
          </p:cNvGrpSpPr>
          <p:nvPr/>
        </p:nvGrpSpPr>
        <p:grpSpPr bwMode="auto">
          <a:xfrm>
            <a:off x="762000" y="990600"/>
            <a:ext cx="7086600" cy="395288"/>
            <a:chOff x="480" y="624"/>
            <a:chExt cx="4464" cy="249"/>
          </a:xfrm>
        </p:grpSpPr>
        <p:sp>
          <p:nvSpPr>
            <p:cNvPr id="830473" name="Line 9"/>
            <p:cNvSpPr>
              <a:spLocks noChangeShapeType="1"/>
            </p:cNvSpPr>
            <p:nvPr/>
          </p:nvSpPr>
          <p:spPr bwMode="auto">
            <a:xfrm flipH="1">
              <a:off x="480" y="768"/>
              <a:ext cx="4464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30474" name="Text Box 10"/>
            <p:cNvSpPr txBox="1">
              <a:spLocks noChangeArrowheads="1"/>
            </p:cNvSpPr>
            <p:nvPr/>
          </p:nvSpPr>
          <p:spPr bwMode="auto">
            <a:xfrm>
              <a:off x="1296" y="624"/>
              <a:ext cx="2736" cy="2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Comic Sans MS" pitchFamily="66" charset="0"/>
                </a:rPr>
                <a:t>Propagation direction is right to left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14340</TotalTime>
  <Words>842</Words>
  <Application>Microsoft Office PowerPoint</Application>
  <PresentationFormat>On-screen Show (4:3)</PresentationFormat>
  <Paragraphs>210</Paragraphs>
  <Slides>47</Slides>
  <Notes>46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Default Design</vt:lpstr>
      <vt:lpstr>Image</vt:lpstr>
      <vt:lpstr>Slide 1</vt:lpstr>
      <vt:lpstr>An Industrial Affiliates Group</vt:lpstr>
      <vt:lpstr>Laura Savalli</vt:lpstr>
      <vt:lpstr>Slide 4</vt:lpstr>
      <vt:lpstr>Slide 5</vt:lpstr>
      <vt:lpstr>Slide 6</vt:lpstr>
      <vt:lpstr>Slide 7</vt:lpstr>
      <vt:lpstr>Alfred Lacazette</vt:lpstr>
      <vt:lpstr>Plumose Joint Surface Morphology</vt:lpstr>
      <vt:lpstr>Montour</vt:lpstr>
      <vt:lpstr>Dike Mode</vt:lpstr>
      <vt:lpstr>The Joint</vt:lpstr>
      <vt:lpstr>The joint</vt:lpstr>
      <vt:lpstr>Paul Scott</vt:lpstr>
      <vt:lpstr>Termination of the Joint</vt:lpstr>
      <vt:lpstr>The Joint</vt:lpstr>
      <vt:lpstr>Compressibility of Methane</vt:lpstr>
      <vt:lpstr>Amy Freeman</vt:lpstr>
      <vt:lpstr>Slide 19</vt:lpstr>
      <vt:lpstr>Hubbert’s Peak              (American Natural Gas = 2001)</vt:lpstr>
      <vt:lpstr>Antrim Black Shale, Paxton Quarry, Upper Michigan</vt:lpstr>
      <vt:lpstr>David McConaughy</vt:lpstr>
      <vt:lpstr>Slide 23</vt:lpstr>
      <vt:lpstr>Slide 24</vt:lpstr>
      <vt:lpstr>Slide 25</vt:lpstr>
      <vt:lpstr>Slide 26</vt:lpstr>
      <vt:lpstr>Slide 27</vt:lpstr>
      <vt:lpstr>Amy Whitaker</vt:lpstr>
      <vt:lpstr>Slide 29</vt:lpstr>
      <vt:lpstr>Map View of Two (2) Joint sets</vt:lpstr>
      <vt:lpstr>Slide 31</vt:lpstr>
      <vt:lpstr>Slide 32</vt:lpstr>
      <vt:lpstr>An example when a NHF are driven by large fluid volume!</vt:lpstr>
      <vt:lpstr>T-195</vt:lpstr>
      <vt:lpstr>T-195</vt:lpstr>
      <vt:lpstr>Mark Fischer</vt:lpstr>
      <vt:lpstr>What would happen when stimulating a horizontal well drilled at an acute angle to the stress field?</vt:lpstr>
      <vt:lpstr>T-191</vt:lpstr>
      <vt:lpstr>Slide 39</vt:lpstr>
      <vt:lpstr>Slide 40</vt:lpstr>
      <vt:lpstr>Slide 41</vt:lpstr>
      <vt:lpstr>Slide 42</vt:lpstr>
      <vt:lpstr>Stress shadow prevents simultaneous growth!</vt:lpstr>
      <vt:lpstr>Slide 44</vt:lpstr>
      <vt:lpstr>Michael Gross</vt:lpstr>
      <vt:lpstr>Taughannock Falls</vt:lpstr>
      <vt:lpstr>John Leftwich</vt:lpstr>
    </vt:vector>
  </TitlesOfParts>
  <Company> Fracture 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Engelder</dc:creator>
  <cp:lastModifiedBy>engelder</cp:lastModifiedBy>
  <cp:revision>225</cp:revision>
  <dcterms:created xsi:type="dcterms:W3CDTF">2007-08-21T02:31:26Z</dcterms:created>
  <dcterms:modified xsi:type="dcterms:W3CDTF">2009-12-11T18:19:01Z</dcterms:modified>
</cp:coreProperties>
</file>