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27" r:id="rId2"/>
    <p:sldId id="774" r:id="rId3"/>
    <p:sldId id="763" r:id="rId4"/>
    <p:sldId id="754" r:id="rId5"/>
    <p:sldId id="756" r:id="rId6"/>
    <p:sldId id="755" r:id="rId7"/>
    <p:sldId id="764" r:id="rId8"/>
    <p:sldId id="766" r:id="rId9"/>
    <p:sldId id="612" r:id="rId10"/>
    <p:sldId id="716" r:id="rId11"/>
    <p:sldId id="719" r:id="rId12"/>
    <p:sldId id="720" r:id="rId13"/>
    <p:sldId id="721" r:id="rId14"/>
    <p:sldId id="706" r:id="rId15"/>
    <p:sldId id="722" r:id="rId16"/>
    <p:sldId id="707" r:id="rId17"/>
    <p:sldId id="701" r:id="rId18"/>
    <p:sldId id="749" r:id="rId19"/>
    <p:sldId id="750" r:id="rId20"/>
    <p:sldId id="751" r:id="rId21"/>
    <p:sldId id="753" r:id="rId22"/>
    <p:sldId id="773" r:id="rId23"/>
    <p:sldId id="698" r:id="rId24"/>
    <p:sldId id="708" r:id="rId25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DF1"/>
    <a:srgbClr val="FDF8E3"/>
    <a:srgbClr val="FCF4D0"/>
    <a:srgbClr val="6600FF"/>
    <a:srgbClr val="4B10C2"/>
    <a:srgbClr val="FF0000"/>
    <a:srgbClr val="00CC00"/>
    <a:srgbClr val="00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90" autoAdjust="0"/>
    <p:restoredTop sz="94630" autoAdjust="0"/>
  </p:normalViewPr>
  <p:slideViewPr>
    <p:cSldViewPr>
      <p:cViewPr>
        <p:scale>
          <a:sx n="100" d="100"/>
          <a:sy n="100" d="100"/>
        </p:scale>
        <p:origin x="-1950" y="-6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en-US"/>
          </a:p>
        </p:txBody>
      </p:sp>
      <p:sp>
        <p:nvSpPr>
          <p:cNvPr id="72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72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1991A68-C3FC-44E2-AA29-67181ED415A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en-US"/>
          </a:p>
        </p:txBody>
      </p:sp>
      <p:sp>
        <p:nvSpPr>
          <p:cNvPr id="283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3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2775"/>
            <a:ext cx="5619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3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en-US"/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EC8861A0-63BA-4D09-9F1F-D53DFB0F68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85008-81EA-4F3B-9088-F94D2CFFE9C3}" type="slidenum">
              <a:rPr lang="en-US"/>
              <a:pPr/>
              <a:t>1</a:t>
            </a:fld>
            <a:endParaRPr lang="en-US"/>
          </a:p>
        </p:txBody>
      </p:sp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BC5A6-DF4D-4DD5-BBB9-7FBF91F5E073}" type="slidenum">
              <a:rPr lang="en-US"/>
              <a:pPr/>
              <a:t>11</a:t>
            </a:fld>
            <a:endParaRPr lang="en-US"/>
          </a:p>
        </p:txBody>
      </p:sp>
      <p:sp>
        <p:nvSpPr>
          <p:cNvPr id="94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0E46C5-8E96-462C-8333-E973CD22CCF6}" type="slidenum">
              <a:rPr lang="en-US"/>
              <a:pPr/>
              <a:t>12</a:t>
            </a:fld>
            <a:endParaRPr lang="en-US"/>
          </a:p>
        </p:txBody>
      </p:sp>
      <p:sp>
        <p:nvSpPr>
          <p:cNvPr id="94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2F8B5F-FFF8-4B58-B906-8BCA11DEB31D}" type="slidenum">
              <a:rPr lang="en-US"/>
              <a:pPr/>
              <a:t>13</a:t>
            </a:fld>
            <a:endParaRPr lang="en-US"/>
          </a:p>
        </p:txBody>
      </p:sp>
      <p:sp>
        <p:nvSpPr>
          <p:cNvPr id="94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43B9F-9810-4346-B6E8-5EFD6D1274AB}" type="slidenum">
              <a:rPr lang="en-US"/>
              <a:pPr/>
              <a:t>14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2FA4A-7009-4EB2-ADDB-334B33C70B10}" type="slidenum">
              <a:rPr lang="en-US"/>
              <a:pPr/>
              <a:t>15</a:t>
            </a:fld>
            <a:endParaRPr lang="en-US"/>
          </a:p>
        </p:txBody>
      </p:sp>
      <p:sp>
        <p:nvSpPr>
          <p:cNvPr id="94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347F8-E48D-480B-A824-F0C238487B95}" type="slidenum">
              <a:rPr lang="en-US"/>
              <a:pPr/>
              <a:t>16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4EE66-4AB0-431D-B15E-DEFD5B64787F}" type="slidenum">
              <a:rPr lang="en-US"/>
              <a:pPr/>
              <a:t>17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9BA5E-A345-479A-AF5A-E5892D4B867D}" type="slidenum">
              <a:rPr lang="en-US"/>
              <a:pPr/>
              <a:t>18</a:t>
            </a:fld>
            <a:endParaRPr lang="en-US"/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B8410-B5EF-4F44-88F3-3158CDCF6CD2}" type="slidenum">
              <a:rPr lang="en-US"/>
              <a:pPr/>
              <a:t>19</a:t>
            </a:fld>
            <a:endParaRPr lang="en-US"/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5CA53-5079-486C-97CC-4F0B59952E90}" type="slidenum">
              <a:rPr lang="en-US"/>
              <a:pPr/>
              <a:t>20</a:t>
            </a:fld>
            <a:endParaRPr lang="en-US"/>
          </a:p>
        </p:txBody>
      </p:sp>
      <p:sp>
        <p:nvSpPr>
          <p:cNvPr id="100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64A04-6E20-401E-913E-073BFA7DBC1E}" type="slidenum">
              <a:rPr lang="en-US"/>
              <a:pPr/>
              <a:t>3</a:t>
            </a:fld>
            <a:endParaRPr lang="en-US"/>
          </a:p>
        </p:txBody>
      </p:sp>
      <p:sp>
        <p:nvSpPr>
          <p:cNvPr id="105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D2E08B-6DA8-44FC-AA74-E8349B0CB1F9}" type="slidenum">
              <a:rPr lang="en-US"/>
              <a:pPr/>
              <a:t>21</a:t>
            </a:fld>
            <a:endParaRPr lang="en-US"/>
          </a:p>
        </p:txBody>
      </p:sp>
      <p:sp>
        <p:nvSpPr>
          <p:cNvPr id="101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54C93E-ACA6-4794-84B8-CEA0B31E9FC3}" type="slidenum">
              <a:rPr lang="en-US"/>
              <a:pPr/>
              <a:t>22</a:t>
            </a:fld>
            <a:endParaRPr lang="en-US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567E5B-52CE-4CD6-8C17-D3FDA348FED3}" type="slidenum">
              <a:rPr lang="en-US"/>
              <a:pPr/>
              <a:t>23</a:t>
            </a:fld>
            <a:endParaRPr lang="en-US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5F636-A34D-4418-97D1-BBA674E91444}" type="slidenum">
              <a:rPr lang="en-US"/>
              <a:pPr/>
              <a:t>24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5F8C2-FAE5-463C-8B8A-3AD176E6452F}" type="slidenum">
              <a:rPr lang="en-US"/>
              <a:pPr/>
              <a:t>4</a:t>
            </a:fld>
            <a:endParaRPr lang="en-US"/>
          </a:p>
        </p:txBody>
      </p:sp>
      <p:sp>
        <p:nvSpPr>
          <p:cNvPr id="102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B3EA1E-CC69-4395-AC6A-120DE007DEDD}" type="slidenum">
              <a:rPr lang="en-US"/>
              <a:pPr/>
              <a:t>5</a:t>
            </a:fld>
            <a:endParaRPr lang="en-US"/>
          </a:p>
        </p:txBody>
      </p:sp>
      <p:sp>
        <p:nvSpPr>
          <p:cNvPr id="102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0C7D7-2F46-4CA2-BBF9-6537F836FD63}" type="slidenum">
              <a:rPr lang="en-US"/>
              <a:pPr/>
              <a:t>6</a:t>
            </a:fld>
            <a:endParaRPr lang="en-US"/>
          </a:p>
        </p:txBody>
      </p:sp>
      <p:sp>
        <p:nvSpPr>
          <p:cNvPr id="102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7725" cy="3492500"/>
          </a:xfrm>
          <a:ln/>
        </p:spPr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E777D-E7D5-43C9-A248-4097735206FC}" type="slidenum">
              <a:rPr lang="en-US"/>
              <a:pPr/>
              <a:t>7</a:t>
            </a:fld>
            <a:endParaRPr lang="en-US"/>
          </a:p>
        </p:txBody>
      </p:sp>
      <p:sp>
        <p:nvSpPr>
          <p:cNvPr id="105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852A6-0ECB-4363-B629-7B787F900DE6}" type="slidenum">
              <a:rPr lang="en-US"/>
              <a:pPr/>
              <a:t>8</a:t>
            </a:fld>
            <a:endParaRPr lang="en-US"/>
          </a:p>
        </p:txBody>
      </p:sp>
      <p:sp>
        <p:nvSpPr>
          <p:cNvPr id="107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58DB-7F90-4328-9B4B-8BE4566CD0B2}" type="slidenum">
              <a:rPr lang="en-US"/>
              <a:pPr/>
              <a:t>9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9721FC-AEDA-4EDF-B7B7-49A70FA360FE}" type="slidenum">
              <a:rPr lang="en-US"/>
              <a:pPr/>
              <a:t>10</a:t>
            </a:fld>
            <a:endParaRPr lang="en-US"/>
          </a:p>
        </p:txBody>
      </p:sp>
      <p:sp>
        <p:nvSpPr>
          <p:cNvPr id="93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F2FD-FCE3-491E-8AA6-C9FF05B79D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BB3CAC-0FB3-4B7A-85F0-20A12AE7A1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5191E-48B9-42F9-9D27-A166B5385E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AE532C7-0C85-4B86-A785-626BE4AFDA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97911-1CD3-430C-9A06-5D495CAEA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2174A-5023-4799-86B0-3CDBE8D015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C7671-3571-457A-A34D-F39C11F643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22001-AEEC-440A-9C0B-4AD9CA2A42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A3C8C-44EE-4AAB-9DA8-C32358C8DB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D24B7-40DF-4CAA-BFB9-5FB62933AF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AB062-A207-49CC-B52E-DA09A83915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97A5E-9C38-4525-BB68-3EC2ED214D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93A92A-E68E-4342-8708-323F6053F5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jpeg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51" name="Rectangle 19"/>
          <p:cNvSpPr>
            <a:spLocks noChangeArrowheads="1"/>
          </p:cNvSpPr>
          <p:nvPr/>
        </p:nvSpPr>
        <p:spPr bwMode="auto">
          <a:xfrm>
            <a:off x="609600" y="4876800"/>
            <a:ext cx="8001000" cy="114300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838200" indent="-838200" algn="ctr"/>
            <a:r>
              <a:rPr lang="en-US" sz="4000">
                <a:solidFill>
                  <a:schemeClr val="tx2"/>
                </a:solidFill>
              </a:rPr>
              <a:t>9. Fractures &amp; Earth Stress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5" name="Picture 4" descr="ABBSG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04800"/>
            <a:ext cx="3962400" cy="428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A shale is so impermeable that contact area (joint surfaces) is critical in allowing a flow rate of gas that makes economic sense!</a:t>
            </a:r>
          </a:p>
        </p:txBody>
      </p:sp>
      <p:sp>
        <p:nvSpPr>
          <p:cNvPr id="932868" name="Line 4"/>
          <p:cNvSpPr>
            <a:spLocks noChangeShapeType="1"/>
          </p:cNvSpPr>
          <p:nvPr/>
        </p:nvSpPr>
        <p:spPr bwMode="auto">
          <a:xfrm flipH="1" flipV="1">
            <a:off x="8001000" y="5638800"/>
            <a:ext cx="3048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2869" name="Picture 5" descr="B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44000" cy="4838700"/>
          </a:xfrm>
          <a:prstGeom prst="rect">
            <a:avLst/>
          </a:prstGeom>
          <a:noFill/>
        </p:spPr>
      </p:pic>
      <p:sp>
        <p:nvSpPr>
          <p:cNvPr id="932870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2514600" cy="3857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Marcellus: Leroy, NY</a:t>
            </a:r>
          </a:p>
        </p:txBody>
      </p:sp>
      <p:grpSp>
        <p:nvGrpSpPr>
          <p:cNvPr id="932925" name="Group 61"/>
          <p:cNvGrpSpPr>
            <a:grpSpLocks/>
          </p:cNvGrpSpPr>
          <p:nvPr/>
        </p:nvGrpSpPr>
        <p:grpSpPr bwMode="auto">
          <a:xfrm>
            <a:off x="120650" y="2946400"/>
            <a:ext cx="7696200" cy="3886200"/>
            <a:chOff x="96" y="1440"/>
            <a:chExt cx="4848" cy="2448"/>
          </a:xfrm>
        </p:grpSpPr>
        <p:grpSp>
          <p:nvGrpSpPr>
            <p:cNvPr id="932926" name="Group 62"/>
            <p:cNvGrpSpPr>
              <a:grpSpLocks/>
            </p:cNvGrpSpPr>
            <p:nvPr/>
          </p:nvGrpSpPr>
          <p:grpSpPr bwMode="auto">
            <a:xfrm>
              <a:off x="2016" y="1680"/>
              <a:ext cx="384" cy="336"/>
              <a:chOff x="3307" y="1737"/>
              <a:chExt cx="384" cy="336"/>
            </a:xfrm>
          </p:grpSpPr>
          <p:sp>
            <p:nvSpPr>
              <p:cNvPr id="932927" name="Oval 63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28" name="Text Box 64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29" name="Group 65"/>
            <p:cNvGrpSpPr>
              <a:grpSpLocks/>
            </p:cNvGrpSpPr>
            <p:nvPr/>
          </p:nvGrpSpPr>
          <p:grpSpPr bwMode="auto">
            <a:xfrm>
              <a:off x="3216" y="1584"/>
              <a:ext cx="384" cy="336"/>
              <a:chOff x="3307" y="1737"/>
              <a:chExt cx="384" cy="336"/>
            </a:xfrm>
          </p:grpSpPr>
          <p:sp>
            <p:nvSpPr>
              <p:cNvPr id="932930" name="Oval 66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31" name="Text Box 67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32" name="Group 68"/>
            <p:cNvGrpSpPr>
              <a:grpSpLocks/>
            </p:cNvGrpSpPr>
            <p:nvPr/>
          </p:nvGrpSpPr>
          <p:grpSpPr bwMode="auto">
            <a:xfrm>
              <a:off x="576" y="2640"/>
              <a:ext cx="480" cy="384"/>
              <a:chOff x="1584" y="192"/>
              <a:chExt cx="480" cy="384"/>
            </a:xfrm>
          </p:grpSpPr>
          <p:sp>
            <p:nvSpPr>
              <p:cNvPr id="932933" name="Oval 69"/>
              <p:cNvSpPr>
                <a:spLocks noChangeArrowheads="1"/>
              </p:cNvSpPr>
              <p:nvPr/>
            </p:nvSpPr>
            <p:spPr bwMode="auto">
              <a:xfrm>
                <a:off x="1584" y="240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34" name="Text Box 70"/>
              <p:cNvSpPr txBox="1">
                <a:spLocks noChangeArrowheads="1"/>
              </p:cNvSpPr>
              <p:nvPr/>
            </p:nvSpPr>
            <p:spPr bwMode="auto">
              <a:xfrm>
                <a:off x="1584" y="192"/>
                <a:ext cx="480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932935" name="Line 71"/>
            <p:cNvSpPr>
              <a:spLocks noChangeShapeType="1"/>
            </p:cNvSpPr>
            <p:nvPr/>
          </p:nvSpPr>
          <p:spPr bwMode="auto">
            <a:xfrm>
              <a:off x="4224" y="26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932936" name="Group 72"/>
            <p:cNvGrpSpPr>
              <a:grpSpLocks/>
            </p:cNvGrpSpPr>
            <p:nvPr/>
          </p:nvGrpSpPr>
          <p:grpSpPr bwMode="auto">
            <a:xfrm>
              <a:off x="3552" y="1584"/>
              <a:ext cx="384" cy="336"/>
              <a:chOff x="3307" y="1737"/>
              <a:chExt cx="384" cy="336"/>
            </a:xfrm>
          </p:grpSpPr>
          <p:sp>
            <p:nvSpPr>
              <p:cNvPr id="932937" name="Oval 73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38" name="Text Box 74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39" name="Group 75"/>
            <p:cNvGrpSpPr>
              <a:grpSpLocks/>
            </p:cNvGrpSpPr>
            <p:nvPr/>
          </p:nvGrpSpPr>
          <p:grpSpPr bwMode="auto">
            <a:xfrm>
              <a:off x="4080" y="1488"/>
              <a:ext cx="384" cy="336"/>
              <a:chOff x="3307" y="1737"/>
              <a:chExt cx="384" cy="336"/>
            </a:xfrm>
          </p:grpSpPr>
          <p:sp>
            <p:nvSpPr>
              <p:cNvPr id="932940" name="Oval 76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41" name="Text Box 77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42" name="Group 78"/>
            <p:cNvGrpSpPr>
              <a:grpSpLocks/>
            </p:cNvGrpSpPr>
            <p:nvPr/>
          </p:nvGrpSpPr>
          <p:grpSpPr bwMode="auto">
            <a:xfrm>
              <a:off x="4560" y="1440"/>
              <a:ext cx="384" cy="336"/>
              <a:chOff x="3307" y="1737"/>
              <a:chExt cx="384" cy="336"/>
            </a:xfrm>
          </p:grpSpPr>
          <p:sp>
            <p:nvSpPr>
              <p:cNvPr id="932943" name="Oval 79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44" name="Text Box 80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45" name="Group 81"/>
            <p:cNvGrpSpPr>
              <a:grpSpLocks/>
            </p:cNvGrpSpPr>
            <p:nvPr/>
          </p:nvGrpSpPr>
          <p:grpSpPr bwMode="auto">
            <a:xfrm>
              <a:off x="2784" y="1584"/>
              <a:ext cx="384" cy="336"/>
              <a:chOff x="3307" y="1737"/>
              <a:chExt cx="384" cy="336"/>
            </a:xfrm>
          </p:grpSpPr>
          <p:sp>
            <p:nvSpPr>
              <p:cNvPr id="932946" name="Oval 82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47" name="Text Box 83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48" name="Group 84"/>
            <p:cNvGrpSpPr>
              <a:grpSpLocks/>
            </p:cNvGrpSpPr>
            <p:nvPr/>
          </p:nvGrpSpPr>
          <p:grpSpPr bwMode="auto">
            <a:xfrm>
              <a:off x="2448" y="1632"/>
              <a:ext cx="384" cy="336"/>
              <a:chOff x="3307" y="1737"/>
              <a:chExt cx="384" cy="336"/>
            </a:xfrm>
          </p:grpSpPr>
          <p:sp>
            <p:nvSpPr>
              <p:cNvPr id="932949" name="Oval 85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50" name="Text Box 86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grpSp>
          <p:nvGrpSpPr>
            <p:cNvPr id="932951" name="Group 87"/>
            <p:cNvGrpSpPr>
              <a:grpSpLocks/>
            </p:cNvGrpSpPr>
            <p:nvPr/>
          </p:nvGrpSpPr>
          <p:grpSpPr bwMode="auto">
            <a:xfrm>
              <a:off x="2112" y="3504"/>
              <a:ext cx="480" cy="384"/>
              <a:chOff x="1584" y="192"/>
              <a:chExt cx="480" cy="384"/>
            </a:xfrm>
          </p:grpSpPr>
          <p:sp>
            <p:nvSpPr>
              <p:cNvPr id="932952" name="Oval 88"/>
              <p:cNvSpPr>
                <a:spLocks noChangeArrowheads="1"/>
              </p:cNvSpPr>
              <p:nvPr/>
            </p:nvSpPr>
            <p:spPr bwMode="auto">
              <a:xfrm>
                <a:off x="1584" y="240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53" name="Text Box 89"/>
              <p:cNvSpPr txBox="1">
                <a:spLocks noChangeArrowheads="1"/>
              </p:cNvSpPr>
              <p:nvPr/>
            </p:nvSpPr>
            <p:spPr bwMode="auto">
              <a:xfrm>
                <a:off x="1584" y="192"/>
                <a:ext cx="480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932954" name="Group 90"/>
            <p:cNvGrpSpPr>
              <a:grpSpLocks/>
            </p:cNvGrpSpPr>
            <p:nvPr/>
          </p:nvGrpSpPr>
          <p:grpSpPr bwMode="auto">
            <a:xfrm>
              <a:off x="96" y="2256"/>
              <a:ext cx="480" cy="384"/>
              <a:chOff x="1584" y="192"/>
              <a:chExt cx="480" cy="384"/>
            </a:xfrm>
          </p:grpSpPr>
          <p:sp>
            <p:nvSpPr>
              <p:cNvPr id="932955" name="Oval 91"/>
              <p:cNvSpPr>
                <a:spLocks noChangeArrowheads="1"/>
              </p:cNvSpPr>
              <p:nvPr/>
            </p:nvSpPr>
            <p:spPr bwMode="auto">
              <a:xfrm>
                <a:off x="1584" y="240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56" name="Text Box 92"/>
              <p:cNvSpPr txBox="1">
                <a:spLocks noChangeArrowheads="1"/>
              </p:cNvSpPr>
              <p:nvPr/>
            </p:nvSpPr>
            <p:spPr bwMode="auto">
              <a:xfrm>
                <a:off x="1584" y="192"/>
                <a:ext cx="480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932957" name="Line 93"/>
            <p:cNvSpPr>
              <a:spLocks noChangeShapeType="1"/>
            </p:cNvSpPr>
            <p:nvPr/>
          </p:nvSpPr>
          <p:spPr bwMode="auto">
            <a:xfrm flipH="1">
              <a:off x="2160" y="1968"/>
              <a:ext cx="14" cy="12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58" name="Line 94"/>
            <p:cNvSpPr>
              <a:spLocks noChangeShapeType="1"/>
            </p:cNvSpPr>
            <p:nvPr/>
          </p:nvSpPr>
          <p:spPr bwMode="auto">
            <a:xfrm>
              <a:off x="2400" y="1920"/>
              <a:ext cx="0" cy="96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59" name="Line 95"/>
            <p:cNvSpPr>
              <a:spLocks noChangeShapeType="1"/>
            </p:cNvSpPr>
            <p:nvPr/>
          </p:nvSpPr>
          <p:spPr bwMode="auto">
            <a:xfrm>
              <a:off x="2592" y="2016"/>
              <a:ext cx="0" cy="48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0" name="Line 96"/>
            <p:cNvSpPr>
              <a:spLocks noChangeShapeType="1"/>
            </p:cNvSpPr>
            <p:nvPr/>
          </p:nvSpPr>
          <p:spPr bwMode="auto">
            <a:xfrm>
              <a:off x="2928" y="1882"/>
              <a:ext cx="48" cy="144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1" name="Line 97"/>
            <p:cNvSpPr>
              <a:spLocks noChangeShapeType="1"/>
            </p:cNvSpPr>
            <p:nvPr/>
          </p:nvSpPr>
          <p:spPr bwMode="auto">
            <a:xfrm>
              <a:off x="3120" y="1920"/>
              <a:ext cx="192" cy="432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2" name="Line 98"/>
            <p:cNvSpPr>
              <a:spLocks noChangeShapeType="1"/>
            </p:cNvSpPr>
            <p:nvPr/>
          </p:nvSpPr>
          <p:spPr bwMode="auto">
            <a:xfrm>
              <a:off x="3408" y="2064"/>
              <a:ext cx="130" cy="21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3" name="Line 99"/>
            <p:cNvSpPr>
              <a:spLocks noChangeShapeType="1"/>
            </p:cNvSpPr>
            <p:nvPr/>
          </p:nvSpPr>
          <p:spPr bwMode="auto">
            <a:xfrm>
              <a:off x="3696" y="1920"/>
              <a:ext cx="168" cy="21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4" name="Line 100"/>
            <p:cNvSpPr>
              <a:spLocks noChangeShapeType="1"/>
            </p:cNvSpPr>
            <p:nvPr/>
          </p:nvSpPr>
          <p:spPr bwMode="auto">
            <a:xfrm>
              <a:off x="3888" y="1728"/>
              <a:ext cx="168" cy="21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5" name="Line 101"/>
            <p:cNvSpPr>
              <a:spLocks noChangeShapeType="1"/>
            </p:cNvSpPr>
            <p:nvPr/>
          </p:nvSpPr>
          <p:spPr bwMode="auto">
            <a:xfrm>
              <a:off x="4272" y="1728"/>
              <a:ext cx="168" cy="21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6" name="Line 102"/>
            <p:cNvSpPr>
              <a:spLocks noChangeShapeType="1"/>
            </p:cNvSpPr>
            <p:nvPr/>
          </p:nvSpPr>
          <p:spPr bwMode="auto">
            <a:xfrm>
              <a:off x="4704" y="1680"/>
              <a:ext cx="168" cy="211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7" name="Line 103"/>
            <p:cNvSpPr>
              <a:spLocks noChangeShapeType="1"/>
            </p:cNvSpPr>
            <p:nvPr/>
          </p:nvSpPr>
          <p:spPr bwMode="auto">
            <a:xfrm flipH="1">
              <a:off x="2587" y="1920"/>
              <a:ext cx="5" cy="125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8" name="Line 104"/>
            <p:cNvSpPr>
              <a:spLocks noChangeShapeType="1"/>
            </p:cNvSpPr>
            <p:nvPr/>
          </p:nvSpPr>
          <p:spPr bwMode="auto">
            <a:xfrm flipV="1">
              <a:off x="2448" y="3648"/>
              <a:ext cx="336" cy="48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69" name="Line 105"/>
            <p:cNvSpPr>
              <a:spLocks noChangeShapeType="1"/>
            </p:cNvSpPr>
            <p:nvPr/>
          </p:nvSpPr>
          <p:spPr bwMode="auto">
            <a:xfrm flipV="1">
              <a:off x="912" y="2798"/>
              <a:ext cx="259" cy="34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2970" name="Line 106"/>
            <p:cNvSpPr>
              <a:spLocks noChangeShapeType="1"/>
            </p:cNvSpPr>
            <p:nvPr/>
          </p:nvSpPr>
          <p:spPr bwMode="auto">
            <a:xfrm flipV="1">
              <a:off x="384" y="2544"/>
              <a:ext cx="259" cy="34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971" name="Text Box 107"/>
          <p:cNvSpPr txBox="1">
            <a:spLocks noChangeArrowheads="1"/>
          </p:cNvSpPr>
          <p:nvPr/>
        </p:nvSpPr>
        <p:spPr bwMode="auto">
          <a:xfrm>
            <a:off x="1219200" y="5486400"/>
            <a:ext cx="1371600" cy="12065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pitchFamily="66" charset="0"/>
              </a:rPr>
              <a:t>High contact area!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9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A shale is so impermeable that contact area (joint surfaces) is critical in allowing a flow rate of gas that makes economic sense!</a:t>
            </a:r>
          </a:p>
        </p:txBody>
      </p:sp>
      <p:sp>
        <p:nvSpPr>
          <p:cNvPr id="941060" name="Line 4"/>
          <p:cNvSpPr>
            <a:spLocks noChangeShapeType="1"/>
          </p:cNvSpPr>
          <p:nvPr/>
        </p:nvSpPr>
        <p:spPr bwMode="auto">
          <a:xfrm flipH="1" flipV="1">
            <a:off x="8001000" y="5638800"/>
            <a:ext cx="3048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1061" name="Picture 5" descr="B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44000" cy="4838700"/>
          </a:xfrm>
          <a:prstGeom prst="rect">
            <a:avLst/>
          </a:prstGeom>
          <a:noFill/>
        </p:spPr>
      </p:pic>
      <p:sp>
        <p:nvSpPr>
          <p:cNvPr id="941062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2514600" cy="3857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Marcellus: Leroy, NY</a:t>
            </a:r>
          </a:p>
        </p:txBody>
      </p:sp>
      <p:sp>
        <p:nvSpPr>
          <p:cNvPr id="941109" name="Text Box 53"/>
          <p:cNvSpPr txBox="1">
            <a:spLocks noChangeArrowheads="1"/>
          </p:cNvSpPr>
          <p:nvPr/>
        </p:nvSpPr>
        <p:spPr bwMode="auto">
          <a:xfrm>
            <a:off x="533400" y="5486400"/>
            <a:ext cx="1371600" cy="12065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pitchFamily="66" charset="0"/>
              </a:rPr>
              <a:t>High contact area!</a:t>
            </a:r>
          </a:p>
        </p:txBody>
      </p:sp>
      <p:grpSp>
        <p:nvGrpSpPr>
          <p:cNvPr id="941110" name="Group 54"/>
          <p:cNvGrpSpPr>
            <a:grpSpLocks/>
          </p:cNvGrpSpPr>
          <p:nvPr/>
        </p:nvGrpSpPr>
        <p:grpSpPr bwMode="auto">
          <a:xfrm>
            <a:off x="2514600" y="4724400"/>
            <a:ext cx="2667000" cy="1676400"/>
            <a:chOff x="1632" y="2592"/>
            <a:chExt cx="1680" cy="1056"/>
          </a:xfrm>
        </p:grpSpPr>
        <p:sp>
          <p:nvSpPr>
            <p:cNvPr id="941111" name="Oval 55"/>
            <p:cNvSpPr>
              <a:spLocks noChangeArrowheads="1"/>
            </p:cNvSpPr>
            <p:nvPr/>
          </p:nvSpPr>
          <p:spPr bwMode="auto">
            <a:xfrm>
              <a:off x="2304" y="2784"/>
              <a:ext cx="624" cy="336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112" name="Line 56"/>
            <p:cNvSpPr>
              <a:spLocks noChangeShapeType="1"/>
            </p:cNvSpPr>
            <p:nvPr/>
          </p:nvSpPr>
          <p:spPr bwMode="auto">
            <a:xfrm flipV="1">
              <a:off x="2736" y="2880"/>
              <a:ext cx="432" cy="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1113" name="Text Box 57"/>
            <p:cNvSpPr txBox="1">
              <a:spLocks noChangeArrowheads="1"/>
            </p:cNvSpPr>
            <p:nvPr/>
          </p:nvSpPr>
          <p:spPr bwMode="auto">
            <a:xfrm>
              <a:off x="2208" y="3168"/>
              <a:ext cx="768" cy="18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matrix porosity</a:t>
              </a:r>
            </a:p>
          </p:txBody>
        </p:sp>
        <p:sp>
          <p:nvSpPr>
            <p:cNvPr id="941114" name="Line 58"/>
            <p:cNvSpPr>
              <a:spLocks noChangeShapeType="1"/>
            </p:cNvSpPr>
            <p:nvPr/>
          </p:nvSpPr>
          <p:spPr bwMode="auto">
            <a:xfrm>
              <a:off x="3168" y="2592"/>
              <a:ext cx="144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1115" name="Line 59"/>
            <p:cNvSpPr>
              <a:spLocks noChangeShapeType="1"/>
            </p:cNvSpPr>
            <p:nvPr/>
          </p:nvSpPr>
          <p:spPr bwMode="auto">
            <a:xfrm flipH="1">
              <a:off x="1920" y="2592"/>
              <a:ext cx="144" cy="62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1116" name="Line 60"/>
            <p:cNvSpPr>
              <a:spLocks noChangeShapeType="1"/>
            </p:cNvSpPr>
            <p:nvPr/>
          </p:nvSpPr>
          <p:spPr bwMode="auto">
            <a:xfrm flipH="1">
              <a:off x="2016" y="2976"/>
              <a:ext cx="432" cy="4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1117" name="Text Box 61"/>
            <p:cNvSpPr txBox="1">
              <a:spLocks noChangeArrowheads="1"/>
            </p:cNvSpPr>
            <p:nvPr/>
          </p:nvSpPr>
          <p:spPr bwMode="auto">
            <a:xfrm rot="-4580462">
              <a:off x="1290" y="3126"/>
              <a:ext cx="864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fracture porosity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A shale is so impermeable that contact area (joint surfaces) is critical in allowing a flow rate of gas that makes economic sense!</a:t>
            </a:r>
          </a:p>
        </p:txBody>
      </p:sp>
      <p:sp>
        <p:nvSpPr>
          <p:cNvPr id="943108" name="Line 4"/>
          <p:cNvSpPr>
            <a:spLocks noChangeShapeType="1"/>
          </p:cNvSpPr>
          <p:nvPr/>
        </p:nvSpPr>
        <p:spPr bwMode="auto">
          <a:xfrm flipH="1" flipV="1">
            <a:off x="8001000" y="5638800"/>
            <a:ext cx="3048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09" name="Picture 5" descr="B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44000" cy="4838700"/>
          </a:xfrm>
          <a:prstGeom prst="rect">
            <a:avLst/>
          </a:prstGeom>
          <a:noFill/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2514600" cy="3857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Marcellus: Leroy, NY</a:t>
            </a:r>
          </a:p>
        </p:txBody>
      </p:sp>
      <p:grpSp>
        <p:nvGrpSpPr>
          <p:cNvPr id="943130" name="Group 26"/>
          <p:cNvGrpSpPr>
            <a:grpSpLocks/>
          </p:cNvGrpSpPr>
          <p:nvPr/>
        </p:nvGrpSpPr>
        <p:grpSpPr bwMode="auto">
          <a:xfrm>
            <a:off x="3429000" y="3810000"/>
            <a:ext cx="4114800" cy="2116138"/>
            <a:chOff x="2160" y="2400"/>
            <a:chExt cx="2592" cy="1333"/>
          </a:xfrm>
        </p:grpSpPr>
        <p:sp>
          <p:nvSpPr>
            <p:cNvPr id="943115" name="Text Box 11"/>
            <p:cNvSpPr txBox="1">
              <a:spLocks noChangeArrowheads="1"/>
            </p:cNvSpPr>
            <p:nvPr/>
          </p:nvSpPr>
          <p:spPr bwMode="auto">
            <a:xfrm>
              <a:off x="2160" y="3552"/>
              <a:ext cx="768" cy="18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matrix porosity</a:t>
              </a:r>
            </a:p>
          </p:txBody>
        </p:sp>
        <p:sp>
          <p:nvSpPr>
            <p:cNvPr id="943118" name="Line 14"/>
            <p:cNvSpPr>
              <a:spLocks noChangeShapeType="1"/>
            </p:cNvSpPr>
            <p:nvPr/>
          </p:nvSpPr>
          <p:spPr bwMode="auto">
            <a:xfrm flipV="1">
              <a:off x="2400" y="2400"/>
              <a:ext cx="2352" cy="96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3126" name="Oval 22"/>
          <p:cNvSpPr>
            <a:spLocks noChangeArrowheads="1"/>
          </p:cNvSpPr>
          <p:nvPr/>
        </p:nvSpPr>
        <p:spPr bwMode="auto">
          <a:xfrm>
            <a:off x="7605713" y="3611563"/>
            <a:ext cx="3810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3127" name="Text Box 23"/>
          <p:cNvSpPr txBox="1">
            <a:spLocks noChangeArrowheads="1"/>
          </p:cNvSpPr>
          <p:nvPr/>
        </p:nvSpPr>
        <p:spPr bwMode="auto">
          <a:xfrm>
            <a:off x="8001000" y="3124200"/>
            <a:ext cx="914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pitchFamily="66" charset="0"/>
              </a:rPr>
              <a:t>vertical well</a:t>
            </a:r>
          </a:p>
        </p:txBody>
      </p:sp>
      <p:sp>
        <p:nvSpPr>
          <p:cNvPr id="943131" name="Text Box 27"/>
          <p:cNvSpPr txBox="1">
            <a:spLocks noChangeArrowheads="1"/>
          </p:cNvSpPr>
          <p:nvPr/>
        </p:nvSpPr>
        <p:spPr bwMode="auto">
          <a:xfrm>
            <a:off x="4876800" y="5638800"/>
            <a:ext cx="4038600" cy="831850"/>
          </a:xfrm>
          <a:prstGeom prst="rect">
            <a:avLst/>
          </a:prstGeom>
          <a:solidFill>
            <a:srgbClr val="3A0C96"/>
          </a:solidFill>
          <a:ln w="9525">
            <a:solidFill>
              <a:srgbClr val="3A0C9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Uneconomic pathway:   Flow to well bore too slow!</a:t>
            </a:r>
          </a:p>
        </p:txBody>
      </p:sp>
      <p:grpSp>
        <p:nvGrpSpPr>
          <p:cNvPr id="943136" name="Group 32"/>
          <p:cNvGrpSpPr>
            <a:grpSpLocks/>
          </p:cNvGrpSpPr>
          <p:nvPr/>
        </p:nvGrpSpPr>
        <p:grpSpPr bwMode="auto">
          <a:xfrm>
            <a:off x="3581400" y="5181600"/>
            <a:ext cx="457200" cy="304800"/>
            <a:chOff x="-833" y="3501"/>
            <a:chExt cx="288" cy="192"/>
          </a:xfrm>
        </p:grpSpPr>
        <p:sp>
          <p:nvSpPr>
            <p:cNvPr id="943133" name="Oval 29"/>
            <p:cNvSpPr>
              <a:spLocks noChangeArrowheads="1"/>
            </p:cNvSpPr>
            <p:nvPr/>
          </p:nvSpPr>
          <p:spPr bwMode="auto">
            <a:xfrm>
              <a:off x="-777" y="3501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34" name="Text Box 30"/>
            <p:cNvSpPr txBox="1">
              <a:spLocks noChangeArrowheads="1"/>
            </p:cNvSpPr>
            <p:nvPr/>
          </p:nvSpPr>
          <p:spPr bwMode="auto">
            <a:xfrm>
              <a:off x="-833" y="351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CH</a:t>
              </a:r>
              <a:r>
                <a:rPr lang="en-US" sz="1200" b="1" baseline="-25000">
                  <a:latin typeface="Comic Sans MS" pitchFamily="66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A shale is so impermeable that contact area (joint surfaces) is critical in allowing a flow rate of gas that makes economic sense!</a:t>
            </a:r>
          </a:p>
        </p:txBody>
      </p:sp>
      <p:sp>
        <p:nvSpPr>
          <p:cNvPr id="945156" name="Line 4"/>
          <p:cNvSpPr>
            <a:spLocks noChangeShapeType="1"/>
          </p:cNvSpPr>
          <p:nvPr/>
        </p:nvSpPr>
        <p:spPr bwMode="auto">
          <a:xfrm flipH="1" flipV="1">
            <a:off x="8001000" y="5638800"/>
            <a:ext cx="3048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5157" name="Picture 5" descr="B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9144000" cy="4838700"/>
          </a:xfrm>
          <a:prstGeom prst="rect">
            <a:avLst/>
          </a:prstGeom>
          <a:noFill/>
        </p:spPr>
      </p:pic>
      <p:sp>
        <p:nvSpPr>
          <p:cNvPr id="945158" name="Text Box 6"/>
          <p:cNvSpPr txBox="1">
            <a:spLocks noChangeArrowheads="1"/>
          </p:cNvSpPr>
          <p:nvPr/>
        </p:nvSpPr>
        <p:spPr bwMode="auto">
          <a:xfrm>
            <a:off x="457200" y="2667000"/>
            <a:ext cx="2514600" cy="3857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Marcellus: Leroy, NY</a:t>
            </a:r>
          </a:p>
        </p:txBody>
      </p:sp>
      <p:grpSp>
        <p:nvGrpSpPr>
          <p:cNvPr id="945174" name="Group 22"/>
          <p:cNvGrpSpPr>
            <a:grpSpLocks/>
          </p:cNvGrpSpPr>
          <p:nvPr/>
        </p:nvGrpSpPr>
        <p:grpSpPr bwMode="auto">
          <a:xfrm>
            <a:off x="3124200" y="5334000"/>
            <a:ext cx="1524000" cy="592138"/>
            <a:chOff x="1968" y="3360"/>
            <a:chExt cx="960" cy="373"/>
          </a:xfrm>
        </p:grpSpPr>
        <p:sp>
          <p:nvSpPr>
            <p:cNvPr id="945160" name="Text Box 8"/>
            <p:cNvSpPr txBox="1">
              <a:spLocks noChangeArrowheads="1"/>
            </p:cNvSpPr>
            <p:nvPr/>
          </p:nvSpPr>
          <p:spPr bwMode="auto">
            <a:xfrm>
              <a:off x="2160" y="3552"/>
              <a:ext cx="768" cy="18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matrix porosity</a:t>
              </a:r>
            </a:p>
          </p:txBody>
        </p:sp>
        <p:sp>
          <p:nvSpPr>
            <p:cNvPr id="945161" name="Line 9"/>
            <p:cNvSpPr>
              <a:spLocks noChangeShapeType="1"/>
            </p:cNvSpPr>
            <p:nvPr/>
          </p:nvSpPr>
          <p:spPr bwMode="auto">
            <a:xfrm flipH="1">
              <a:off x="1968" y="3360"/>
              <a:ext cx="432" cy="4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5162" name="Group 10"/>
          <p:cNvGrpSpPr>
            <a:grpSpLocks/>
          </p:cNvGrpSpPr>
          <p:nvPr/>
        </p:nvGrpSpPr>
        <p:grpSpPr bwMode="auto">
          <a:xfrm>
            <a:off x="2514600" y="4800600"/>
            <a:ext cx="685800" cy="1600200"/>
            <a:chOff x="1584" y="3024"/>
            <a:chExt cx="432" cy="1008"/>
          </a:xfrm>
        </p:grpSpPr>
        <p:sp>
          <p:nvSpPr>
            <p:cNvPr id="945163" name="Line 11"/>
            <p:cNvSpPr>
              <a:spLocks noChangeShapeType="1"/>
            </p:cNvSpPr>
            <p:nvPr/>
          </p:nvSpPr>
          <p:spPr bwMode="auto">
            <a:xfrm flipH="1">
              <a:off x="1920" y="3024"/>
              <a:ext cx="96" cy="43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5164" name="Text Box 12"/>
            <p:cNvSpPr txBox="1">
              <a:spLocks noChangeArrowheads="1"/>
            </p:cNvSpPr>
            <p:nvPr/>
          </p:nvSpPr>
          <p:spPr bwMode="auto">
            <a:xfrm rot="-4580462">
              <a:off x="1242" y="3510"/>
              <a:ext cx="864" cy="1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i="1">
                  <a:latin typeface="Arial" charset="0"/>
                </a:rPr>
                <a:t>fracture porosity</a:t>
              </a:r>
            </a:p>
          </p:txBody>
        </p:sp>
      </p:grpSp>
      <p:sp>
        <p:nvSpPr>
          <p:cNvPr id="945165" name="Line 13"/>
          <p:cNvSpPr>
            <a:spLocks noChangeShapeType="1"/>
          </p:cNvSpPr>
          <p:nvPr/>
        </p:nvSpPr>
        <p:spPr bwMode="auto">
          <a:xfrm>
            <a:off x="5943600" y="3886200"/>
            <a:ext cx="381000" cy="457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5166" name="Line 14"/>
          <p:cNvSpPr>
            <a:spLocks noChangeShapeType="1"/>
          </p:cNvSpPr>
          <p:nvPr/>
        </p:nvSpPr>
        <p:spPr bwMode="auto">
          <a:xfrm flipH="1">
            <a:off x="3352800" y="4572000"/>
            <a:ext cx="1447800" cy="228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5167" name="Line 15"/>
          <p:cNvSpPr>
            <a:spLocks noChangeShapeType="1"/>
          </p:cNvSpPr>
          <p:nvPr/>
        </p:nvSpPr>
        <p:spPr bwMode="auto">
          <a:xfrm flipH="1">
            <a:off x="5021263" y="4381500"/>
            <a:ext cx="106680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5168" name="Line 16"/>
          <p:cNvSpPr>
            <a:spLocks noChangeShapeType="1"/>
          </p:cNvSpPr>
          <p:nvPr/>
        </p:nvSpPr>
        <p:spPr bwMode="auto">
          <a:xfrm flipH="1">
            <a:off x="6096000" y="3733800"/>
            <a:ext cx="114300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5169" name="Oval 17"/>
          <p:cNvSpPr>
            <a:spLocks noChangeArrowheads="1"/>
          </p:cNvSpPr>
          <p:nvPr/>
        </p:nvSpPr>
        <p:spPr bwMode="auto">
          <a:xfrm>
            <a:off x="7605713" y="3611563"/>
            <a:ext cx="3810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5170" name="Text Box 18"/>
          <p:cNvSpPr txBox="1">
            <a:spLocks noChangeArrowheads="1"/>
          </p:cNvSpPr>
          <p:nvPr/>
        </p:nvSpPr>
        <p:spPr bwMode="auto">
          <a:xfrm>
            <a:off x="8001000" y="3124200"/>
            <a:ext cx="914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pitchFamily="66" charset="0"/>
              </a:rPr>
              <a:t>vertical well</a:t>
            </a:r>
          </a:p>
        </p:txBody>
      </p:sp>
      <p:grpSp>
        <p:nvGrpSpPr>
          <p:cNvPr id="945171" name="Group 19"/>
          <p:cNvGrpSpPr>
            <a:grpSpLocks/>
          </p:cNvGrpSpPr>
          <p:nvPr/>
        </p:nvGrpSpPr>
        <p:grpSpPr bwMode="auto">
          <a:xfrm>
            <a:off x="3581400" y="5181600"/>
            <a:ext cx="457200" cy="304800"/>
            <a:chOff x="-833" y="3501"/>
            <a:chExt cx="288" cy="192"/>
          </a:xfrm>
        </p:grpSpPr>
        <p:sp>
          <p:nvSpPr>
            <p:cNvPr id="945172" name="Oval 20"/>
            <p:cNvSpPr>
              <a:spLocks noChangeArrowheads="1"/>
            </p:cNvSpPr>
            <p:nvPr/>
          </p:nvSpPr>
          <p:spPr bwMode="auto">
            <a:xfrm>
              <a:off x="-777" y="3501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5173" name="Text Box 21"/>
            <p:cNvSpPr txBox="1">
              <a:spLocks noChangeArrowheads="1"/>
            </p:cNvSpPr>
            <p:nvPr/>
          </p:nvSpPr>
          <p:spPr bwMode="auto">
            <a:xfrm>
              <a:off x="-833" y="3511"/>
              <a:ext cx="2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latin typeface="Comic Sans MS" pitchFamily="66" charset="0"/>
                </a:rPr>
                <a:t>CH</a:t>
              </a:r>
              <a:r>
                <a:rPr lang="en-US" sz="1200" b="1" baseline="-25000">
                  <a:latin typeface="Comic Sans MS" pitchFamily="66" charset="0"/>
                </a:rPr>
                <a:t>4</a:t>
              </a:r>
            </a:p>
          </p:txBody>
        </p:sp>
      </p:grpSp>
      <p:sp>
        <p:nvSpPr>
          <p:cNvPr id="945178" name="Text Box 26"/>
          <p:cNvSpPr txBox="1">
            <a:spLocks noChangeArrowheads="1"/>
          </p:cNvSpPr>
          <p:nvPr/>
        </p:nvSpPr>
        <p:spPr bwMode="auto">
          <a:xfrm>
            <a:off x="4724400" y="5638800"/>
            <a:ext cx="4191000" cy="831850"/>
          </a:xfrm>
          <a:prstGeom prst="rect">
            <a:avLst/>
          </a:prstGeom>
          <a:solidFill>
            <a:srgbClr val="3A0C96"/>
          </a:solidFill>
          <a:ln w="9525">
            <a:solidFill>
              <a:srgbClr val="3A0C9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Economic pathway:        Flow to well bore very fast!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165" grpId="0" animBg="1"/>
      <p:bldP spid="945166" grpId="0" animBg="1"/>
      <p:bldP spid="945167" grpId="0" animBg="1"/>
      <p:bldP spid="945168" grpId="0" animBg="1"/>
      <p:bldP spid="9451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pic>
        <p:nvPicPr>
          <p:cNvPr id="908297" name="Picture 9" descr="P821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658600" cy="8723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08304" name="Text Box 16"/>
          <p:cNvSpPr txBox="1">
            <a:spLocks noChangeArrowheads="1"/>
          </p:cNvSpPr>
          <p:nvPr/>
        </p:nvSpPr>
        <p:spPr bwMode="auto">
          <a:xfrm>
            <a:off x="609600" y="4953000"/>
            <a:ext cx="7620000" cy="1187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Two possibilities for contact area in Marcellus:                                   1.) Natural hydraulic fractures: Joints                  2.) Fracture stimulation using high pressure water</a:t>
            </a:r>
          </a:p>
        </p:txBody>
      </p:sp>
      <p:pic>
        <p:nvPicPr>
          <p:cNvPr id="908305" name="Picture 17" descr="Pil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1000"/>
            <a:ext cx="990600" cy="500063"/>
          </a:xfrm>
          <a:prstGeom prst="rect">
            <a:avLst/>
          </a:prstGeom>
          <a:noFill/>
        </p:spPr>
      </p:pic>
      <p:sp>
        <p:nvSpPr>
          <p:cNvPr id="908306" name="Line 18"/>
          <p:cNvSpPr>
            <a:spLocks noChangeShapeType="1"/>
          </p:cNvSpPr>
          <p:nvPr/>
        </p:nvSpPr>
        <p:spPr bwMode="auto">
          <a:xfrm flipV="1">
            <a:off x="8763000" y="381000"/>
            <a:ext cx="0" cy="6324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8307" name="Text Box 19"/>
          <p:cNvSpPr txBox="1">
            <a:spLocks noChangeArrowheads="1"/>
          </p:cNvSpPr>
          <p:nvPr/>
        </p:nvSpPr>
        <p:spPr bwMode="auto">
          <a:xfrm rot="-5400000">
            <a:off x="8062119" y="5501481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200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pic>
        <p:nvPicPr>
          <p:cNvPr id="947203" name="Picture 3" descr="P821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658600" cy="87233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47204" name="Rectangle 4"/>
          <p:cNvSpPr>
            <a:spLocks noChangeArrowheads="1"/>
          </p:cNvSpPr>
          <p:nvPr/>
        </p:nvSpPr>
        <p:spPr bwMode="auto">
          <a:xfrm rot="-763247">
            <a:off x="1676400" y="2286000"/>
            <a:ext cx="8382000" cy="762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7205" name="Text Box 5"/>
          <p:cNvSpPr txBox="1">
            <a:spLocks noChangeArrowheads="1"/>
          </p:cNvSpPr>
          <p:nvPr/>
        </p:nvSpPr>
        <p:spPr bwMode="auto">
          <a:xfrm>
            <a:off x="1905000" y="5791200"/>
            <a:ext cx="640080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FF00"/>
                </a:solidFill>
                <a:latin typeface="Comic Sans MS" pitchFamily="66" charset="0"/>
              </a:rPr>
              <a:t>Natural fractures illustrate what hydraulic fractures might look like after stimulation of a horizontal well!</a:t>
            </a:r>
          </a:p>
        </p:txBody>
      </p:sp>
      <p:pic>
        <p:nvPicPr>
          <p:cNvPr id="947206" name="Picture 6" descr="Pil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1000"/>
            <a:ext cx="990600" cy="500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0340" name="Picture 4" descr="IMG_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910341" name="Text Box 5"/>
          <p:cNvSpPr txBox="1">
            <a:spLocks noChangeArrowheads="1"/>
          </p:cNvSpPr>
          <p:nvPr/>
        </p:nvSpPr>
        <p:spPr bwMode="auto">
          <a:xfrm>
            <a:off x="6705600" y="152400"/>
            <a:ext cx="2133600" cy="581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00"/>
                </a:solidFill>
                <a:latin typeface="Comic Sans MS" pitchFamily="66" charset="0"/>
              </a:rPr>
              <a:t>334A Deike Building  (chez Engelder)</a:t>
            </a:r>
          </a:p>
        </p:txBody>
      </p:sp>
      <p:sp>
        <p:nvSpPr>
          <p:cNvPr id="910342" name="Line 6"/>
          <p:cNvSpPr>
            <a:spLocks noChangeShapeType="1"/>
          </p:cNvSpPr>
          <p:nvPr/>
        </p:nvSpPr>
        <p:spPr bwMode="auto">
          <a:xfrm flipV="1">
            <a:off x="1905000" y="3833813"/>
            <a:ext cx="5037138" cy="1285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0343" name="Text Box 7"/>
          <p:cNvSpPr txBox="1">
            <a:spLocks noChangeArrowheads="1"/>
          </p:cNvSpPr>
          <p:nvPr/>
        </p:nvSpPr>
        <p:spPr bwMode="auto">
          <a:xfrm>
            <a:off x="762000" y="5943600"/>
            <a:ext cx="77724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White arrow covers much of what we know about natural hydraulic fracturing in the Marcellus</a:t>
            </a:r>
          </a:p>
        </p:txBody>
      </p:sp>
      <p:sp>
        <p:nvSpPr>
          <p:cNvPr id="910344" name="Text Box 8"/>
          <p:cNvSpPr txBox="1">
            <a:spLocks noChangeArrowheads="1"/>
          </p:cNvSpPr>
          <p:nvPr/>
        </p:nvSpPr>
        <p:spPr bwMode="auto">
          <a:xfrm>
            <a:off x="3886200" y="3573463"/>
            <a:ext cx="1066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1.01 meters</a:t>
            </a:r>
          </a:p>
        </p:txBody>
      </p:sp>
      <p:sp>
        <p:nvSpPr>
          <p:cNvPr id="910349" name="Text Box 13"/>
          <p:cNvSpPr txBox="1">
            <a:spLocks noChangeArrowheads="1"/>
          </p:cNvSpPr>
          <p:nvPr/>
        </p:nvSpPr>
        <p:spPr bwMode="auto">
          <a:xfrm>
            <a:off x="228600" y="152400"/>
            <a:ext cx="5105400" cy="850900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Setting the record straight        4. the role of graduate students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76200"/>
            <a:ext cx="4572000" cy="1143000"/>
          </a:xfrm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Christie Rogers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8052" name="Picture 4" descr="Rogers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7772400" cy="5173663"/>
          </a:xfrm>
          <a:prstGeom prst="rect">
            <a:avLst/>
          </a:prstGeom>
          <a:noFill/>
        </p:spPr>
      </p:pic>
      <p:pic>
        <p:nvPicPr>
          <p:cNvPr id="898053" name="Picture 5" descr="Rog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3157538" cy="1816100"/>
          </a:xfrm>
          <a:prstGeom prst="rect">
            <a:avLst/>
          </a:prstGeom>
          <a:noFill/>
        </p:spPr>
      </p:pic>
      <p:sp>
        <p:nvSpPr>
          <p:cNvPr id="898054" name="Text Box 6"/>
          <p:cNvSpPr txBox="1">
            <a:spLocks noChangeArrowheads="1"/>
          </p:cNvSpPr>
          <p:nvPr/>
        </p:nvSpPr>
        <p:spPr bwMode="auto">
          <a:xfrm>
            <a:off x="228600" y="5334000"/>
            <a:ext cx="3962400" cy="1219200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Using the fracture pattern at </a:t>
            </a:r>
            <a:r>
              <a:rPr lang="en-US" sz="1800" u="sng">
                <a:solidFill>
                  <a:schemeClr val="bg1"/>
                </a:solidFill>
                <a:latin typeface="Comic Sans MS" pitchFamily="66" charset="0"/>
              </a:rPr>
              <a:t>Zion National Park</a:t>
            </a: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, she demonstrated that joint formation was scale-independent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  <a:ln/>
        </p:spPr>
        <p:txBody>
          <a:bodyPr/>
          <a:lstStyle/>
          <a:p>
            <a:pPr algn="r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Richard Plumb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25" name="Picture 5" descr="Plum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993775"/>
            <a:ext cx="8564562" cy="568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03526" name="Picture 6" descr="Pl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3" y="114300"/>
            <a:ext cx="3200400" cy="18002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03527" name="Text Box 7"/>
          <p:cNvSpPr txBox="1">
            <a:spLocks noChangeArrowheads="1"/>
          </p:cNvSpPr>
          <p:nvPr/>
        </p:nvSpPr>
        <p:spPr bwMode="auto">
          <a:xfrm>
            <a:off x="114300" y="6096000"/>
            <a:ext cx="52578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Key player in documenting orientation of Earth stress in the Appalachian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Maximum horizontal rock stress (S</a:t>
            </a:r>
            <a:r>
              <a:rPr lang="en-US" sz="4000" baseline="-25000">
                <a:solidFill>
                  <a:srgbClr val="FFFF00"/>
                </a:solidFill>
                <a:latin typeface="Comic Sans MS" pitchFamily="66" charset="0"/>
              </a:rPr>
              <a:t>H</a:t>
            </a:r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) in Marcellus</a:t>
            </a:r>
          </a:p>
        </p:txBody>
      </p:sp>
      <p:graphicFrame>
        <p:nvGraphicFramePr>
          <p:cNvPr id="1005573" name="Object 5"/>
          <p:cNvGraphicFramePr>
            <a:graphicFrameLocks noChangeAspect="1"/>
          </p:cNvGraphicFramePr>
          <p:nvPr>
            <p:ph idx="1"/>
          </p:nvPr>
        </p:nvGraphicFramePr>
        <p:xfrm>
          <a:off x="685800" y="1676400"/>
          <a:ext cx="7772400" cy="4659313"/>
        </p:xfrm>
        <a:graphic>
          <a:graphicData uri="http://schemas.openxmlformats.org/presentationml/2006/ole">
            <p:oleObj spid="_x0000_s1005573" name="Image" r:id="rId4" imgW="6184127" imgH="3707937" progId="">
              <p:embed/>
            </p:oleObj>
          </a:graphicData>
        </a:graphic>
      </p:graphicFrame>
      <p:grpSp>
        <p:nvGrpSpPr>
          <p:cNvPr id="1005580" name="Group 12"/>
          <p:cNvGrpSpPr>
            <a:grpSpLocks/>
          </p:cNvGrpSpPr>
          <p:nvPr/>
        </p:nvGrpSpPr>
        <p:grpSpPr bwMode="auto">
          <a:xfrm>
            <a:off x="2057400" y="2057400"/>
            <a:ext cx="6243638" cy="1960563"/>
            <a:chOff x="1296" y="1296"/>
            <a:chExt cx="3933" cy="1235"/>
          </a:xfrm>
        </p:grpSpPr>
        <p:sp>
          <p:nvSpPr>
            <p:cNvPr id="1005575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05576" name="Line 8"/>
            <p:cNvSpPr>
              <a:spLocks noChangeShapeType="1"/>
            </p:cNvSpPr>
            <p:nvPr/>
          </p:nvSpPr>
          <p:spPr bwMode="auto">
            <a:xfrm flipV="1">
              <a:off x="1632" y="2112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5578" name="Text Box 10"/>
            <p:cNvSpPr txBox="1">
              <a:spLocks noChangeArrowheads="1"/>
            </p:cNvSpPr>
            <p:nvPr/>
          </p:nvSpPr>
          <p:spPr bwMode="auto">
            <a:xfrm>
              <a:off x="4800" y="1296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05579" name="Line 11"/>
            <p:cNvSpPr>
              <a:spLocks noChangeShapeType="1"/>
            </p:cNvSpPr>
            <p:nvPr/>
          </p:nvSpPr>
          <p:spPr bwMode="auto">
            <a:xfrm flipH="1">
              <a:off x="3984" y="1488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400800" cy="1143000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latin typeface="Comic Sans MS" pitchFamily="66" charset="0"/>
              </a:rPr>
              <a:t>An Industrial Affiliates Group</a:t>
            </a:r>
            <a:endParaRPr lang="en-US" sz="6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To assist in the development of the emerging gas play in the Devonian black shale basin of Pennsylvania and New York.</a:t>
            </a:r>
          </a:p>
          <a:p>
            <a:r>
              <a:rPr lang="en-US" dirty="0" smtClean="0"/>
              <a:t>All data including figures and maps that come with this collection of slides is proprietary and for the exclusive internal use of members of the ABBSG affiliates group.  </a:t>
            </a:r>
          </a:p>
        </p:txBody>
      </p:sp>
      <p:pic>
        <p:nvPicPr>
          <p:cNvPr id="4" name="Picture 3" descr="ABBSG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90389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Maximum horizontal rock stress (S</a:t>
            </a:r>
            <a:r>
              <a:rPr lang="en-US" sz="4000" baseline="-25000">
                <a:solidFill>
                  <a:srgbClr val="FFFF00"/>
                </a:solidFill>
                <a:latin typeface="Comic Sans MS" pitchFamily="66" charset="0"/>
              </a:rPr>
              <a:t>H</a:t>
            </a:r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) in Marcellus</a:t>
            </a:r>
          </a:p>
        </p:txBody>
      </p:sp>
      <p:graphicFrame>
        <p:nvGraphicFramePr>
          <p:cNvPr id="1008649" name="Object 9"/>
          <p:cNvGraphicFramePr>
            <a:graphicFrameLocks noChangeAspect="1"/>
          </p:cNvGraphicFramePr>
          <p:nvPr>
            <p:ph idx="1"/>
          </p:nvPr>
        </p:nvGraphicFramePr>
        <p:xfrm>
          <a:off x="2057400" y="1524000"/>
          <a:ext cx="5156200" cy="5181600"/>
        </p:xfrm>
        <a:graphic>
          <a:graphicData uri="http://schemas.openxmlformats.org/presentationml/2006/ole">
            <p:oleObj spid="_x0000_s1008649" name="Image" r:id="rId4" imgW="12228571" imgH="12292063" progId="">
              <p:embed/>
            </p:oleObj>
          </a:graphicData>
        </a:graphic>
      </p:graphicFrame>
      <p:grpSp>
        <p:nvGrpSpPr>
          <p:cNvPr id="1008650" name="Group 10"/>
          <p:cNvGrpSpPr>
            <a:grpSpLocks/>
          </p:cNvGrpSpPr>
          <p:nvPr/>
        </p:nvGrpSpPr>
        <p:grpSpPr bwMode="auto">
          <a:xfrm>
            <a:off x="1828800" y="2971800"/>
            <a:ext cx="6243638" cy="1960563"/>
            <a:chOff x="1296" y="1296"/>
            <a:chExt cx="3933" cy="1235"/>
          </a:xfrm>
        </p:grpSpPr>
        <p:sp>
          <p:nvSpPr>
            <p:cNvPr id="1008651" name="Text Box 11"/>
            <p:cNvSpPr txBox="1">
              <a:spLocks noChangeArrowheads="1"/>
            </p:cNvSpPr>
            <p:nvPr/>
          </p:nvSpPr>
          <p:spPr bwMode="auto">
            <a:xfrm>
              <a:off x="1296" y="2160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08652" name="Line 12"/>
            <p:cNvSpPr>
              <a:spLocks noChangeShapeType="1"/>
            </p:cNvSpPr>
            <p:nvPr/>
          </p:nvSpPr>
          <p:spPr bwMode="auto">
            <a:xfrm flipV="1">
              <a:off x="1632" y="2112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53" name="Text Box 13"/>
            <p:cNvSpPr txBox="1">
              <a:spLocks noChangeArrowheads="1"/>
            </p:cNvSpPr>
            <p:nvPr/>
          </p:nvSpPr>
          <p:spPr bwMode="auto">
            <a:xfrm>
              <a:off x="4800" y="1296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08654" name="Line 14"/>
            <p:cNvSpPr>
              <a:spLocks noChangeShapeType="1"/>
            </p:cNvSpPr>
            <p:nvPr/>
          </p:nvSpPr>
          <p:spPr bwMode="auto">
            <a:xfrm flipH="1">
              <a:off x="3984" y="1488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8655" name="Text Box 15"/>
          <p:cNvSpPr txBox="1">
            <a:spLocks noChangeArrowheads="1"/>
          </p:cNvSpPr>
          <p:nvPr/>
        </p:nvSpPr>
        <p:spPr bwMode="auto">
          <a:xfrm>
            <a:off x="0" y="57150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Location Plat:  081-20102</a:t>
            </a:r>
          </a:p>
        </p:txBody>
      </p:sp>
      <p:grpSp>
        <p:nvGrpSpPr>
          <p:cNvPr id="1008666" name="Group 26"/>
          <p:cNvGrpSpPr>
            <a:grpSpLocks/>
          </p:cNvGrpSpPr>
          <p:nvPr/>
        </p:nvGrpSpPr>
        <p:grpSpPr bwMode="auto">
          <a:xfrm>
            <a:off x="4830763" y="2863850"/>
            <a:ext cx="609600" cy="1828800"/>
            <a:chOff x="3072" y="1872"/>
            <a:chExt cx="384" cy="1152"/>
          </a:xfrm>
        </p:grpSpPr>
        <p:sp>
          <p:nvSpPr>
            <p:cNvPr id="1008658" name="Line 18"/>
            <p:cNvSpPr>
              <a:spLocks noChangeShapeType="1"/>
            </p:cNvSpPr>
            <p:nvPr/>
          </p:nvSpPr>
          <p:spPr bwMode="auto">
            <a:xfrm>
              <a:off x="3072" y="1872"/>
              <a:ext cx="384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59" name="Oval 19"/>
            <p:cNvSpPr>
              <a:spLocks noChangeArrowheads="1"/>
            </p:cNvSpPr>
            <p:nvPr/>
          </p:nvSpPr>
          <p:spPr bwMode="auto">
            <a:xfrm>
              <a:off x="3226" y="2392"/>
              <a:ext cx="65" cy="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8667" name="Group 27"/>
          <p:cNvGrpSpPr>
            <a:grpSpLocks/>
          </p:cNvGrpSpPr>
          <p:nvPr/>
        </p:nvGrpSpPr>
        <p:grpSpPr bwMode="auto">
          <a:xfrm>
            <a:off x="5181600" y="2803525"/>
            <a:ext cx="609600" cy="1828800"/>
            <a:chOff x="3312" y="1872"/>
            <a:chExt cx="384" cy="1152"/>
          </a:xfrm>
        </p:grpSpPr>
        <p:sp>
          <p:nvSpPr>
            <p:cNvPr id="1008660" name="Line 20"/>
            <p:cNvSpPr>
              <a:spLocks noChangeShapeType="1"/>
            </p:cNvSpPr>
            <p:nvPr/>
          </p:nvSpPr>
          <p:spPr bwMode="auto">
            <a:xfrm>
              <a:off x="3312" y="1872"/>
              <a:ext cx="384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61" name="Oval 21"/>
            <p:cNvSpPr>
              <a:spLocks noChangeArrowheads="1"/>
            </p:cNvSpPr>
            <p:nvPr/>
          </p:nvSpPr>
          <p:spPr bwMode="auto">
            <a:xfrm>
              <a:off x="3466" y="2392"/>
              <a:ext cx="65" cy="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8675" name="Group 35"/>
          <p:cNvGrpSpPr>
            <a:grpSpLocks/>
          </p:cNvGrpSpPr>
          <p:nvPr/>
        </p:nvGrpSpPr>
        <p:grpSpPr bwMode="auto">
          <a:xfrm>
            <a:off x="5486400" y="2716213"/>
            <a:ext cx="609600" cy="1828800"/>
            <a:chOff x="3509" y="1803"/>
            <a:chExt cx="384" cy="1152"/>
          </a:xfrm>
        </p:grpSpPr>
        <p:sp>
          <p:nvSpPr>
            <p:cNvPr id="1008662" name="Line 22"/>
            <p:cNvSpPr>
              <a:spLocks noChangeShapeType="1"/>
            </p:cNvSpPr>
            <p:nvPr/>
          </p:nvSpPr>
          <p:spPr bwMode="auto">
            <a:xfrm>
              <a:off x="3509" y="1803"/>
              <a:ext cx="384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63" name="Oval 23"/>
            <p:cNvSpPr>
              <a:spLocks noChangeArrowheads="1"/>
            </p:cNvSpPr>
            <p:nvPr/>
          </p:nvSpPr>
          <p:spPr bwMode="auto">
            <a:xfrm>
              <a:off x="3663" y="2323"/>
              <a:ext cx="65" cy="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8669" name="Group 29"/>
          <p:cNvGrpSpPr>
            <a:grpSpLocks/>
          </p:cNvGrpSpPr>
          <p:nvPr/>
        </p:nvGrpSpPr>
        <p:grpSpPr bwMode="auto">
          <a:xfrm>
            <a:off x="4572000" y="3140075"/>
            <a:ext cx="609600" cy="1828800"/>
            <a:chOff x="3072" y="1872"/>
            <a:chExt cx="384" cy="1152"/>
          </a:xfrm>
        </p:grpSpPr>
        <p:sp>
          <p:nvSpPr>
            <p:cNvPr id="1008670" name="Line 30"/>
            <p:cNvSpPr>
              <a:spLocks noChangeShapeType="1"/>
            </p:cNvSpPr>
            <p:nvPr/>
          </p:nvSpPr>
          <p:spPr bwMode="auto">
            <a:xfrm>
              <a:off x="3072" y="1872"/>
              <a:ext cx="384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71" name="Oval 31"/>
            <p:cNvSpPr>
              <a:spLocks noChangeArrowheads="1"/>
            </p:cNvSpPr>
            <p:nvPr/>
          </p:nvSpPr>
          <p:spPr bwMode="auto">
            <a:xfrm>
              <a:off x="3226" y="2392"/>
              <a:ext cx="65" cy="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08672" name="Group 32"/>
          <p:cNvGrpSpPr>
            <a:grpSpLocks/>
          </p:cNvGrpSpPr>
          <p:nvPr/>
        </p:nvGrpSpPr>
        <p:grpSpPr bwMode="auto">
          <a:xfrm>
            <a:off x="4191000" y="3124200"/>
            <a:ext cx="609600" cy="1828800"/>
            <a:chOff x="3072" y="1872"/>
            <a:chExt cx="384" cy="1152"/>
          </a:xfrm>
        </p:grpSpPr>
        <p:sp>
          <p:nvSpPr>
            <p:cNvPr id="1008673" name="Line 33"/>
            <p:cNvSpPr>
              <a:spLocks noChangeShapeType="1"/>
            </p:cNvSpPr>
            <p:nvPr/>
          </p:nvSpPr>
          <p:spPr bwMode="auto">
            <a:xfrm>
              <a:off x="3072" y="1872"/>
              <a:ext cx="384" cy="11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8674" name="Oval 34"/>
            <p:cNvSpPr>
              <a:spLocks noChangeArrowheads="1"/>
            </p:cNvSpPr>
            <p:nvPr/>
          </p:nvSpPr>
          <p:spPr bwMode="auto">
            <a:xfrm>
              <a:off x="3226" y="2392"/>
              <a:ext cx="65" cy="6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08676" name="Picture 36" descr="R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736600" cy="92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41" name="Text Box 9"/>
          <p:cNvSpPr txBox="1">
            <a:spLocks noChangeArrowheads="1"/>
          </p:cNvSpPr>
          <p:nvPr/>
        </p:nvSpPr>
        <p:spPr bwMode="auto">
          <a:xfrm>
            <a:off x="6477000" y="57912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Location Plat:  081-20102</a:t>
            </a:r>
          </a:p>
        </p:txBody>
      </p:sp>
      <p:grpSp>
        <p:nvGrpSpPr>
          <p:cNvPr id="1016858" name="Group 26"/>
          <p:cNvGrpSpPr>
            <a:grpSpLocks/>
          </p:cNvGrpSpPr>
          <p:nvPr/>
        </p:nvGrpSpPr>
        <p:grpSpPr bwMode="auto">
          <a:xfrm>
            <a:off x="4648200" y="152400"/>
            <a:ext cx="4267200" cy="4267200"/>
            <a:chOff x="2160" y="384"/>
            <a:chExt cx="3248" cy="3264"/>
          </a:xfrm>
        </p:grpSpPr>
        <p:graphicFrame>
          <p:nvGraphicFramePr>
            <p:cNvPr id="1016835" name="Object 3"/>
            <p:cNvGraphicFramePr>
              <a:graphicFrameLocks noChangeAspect="1"/>
            </p:cNvGraphicFramePr>
            <p:nvPr/>
          </p:nvGraphicFramePr>
          <p:xfrm>
            <a:off x="2160" y="384"/>
            <a:ext cx="3248" cy="3264"/>
          </p:xfrm>
          <a:graphic>
            <a:graphicData uri="http://schemas.openxmlformats.org/presentationml/2006/ole">
              <p:oleObj spid="_x0000_s1016835" name="Image" r:id="rId4" imgW="12228571" imgH="12292063" progId="">
                <p:embed/>
              </p:oleObj>
            </a:graphicData>
          </a:graphic>
        </p:graphicFrame>
        <p:grpSp>
          <p:nvGrpSpPr>
            <p:cNvPr id="1016842" name="Group 10"/>
            <p:cNvGrpSpPr>
              <a:grpSpLocks/>
            </p:cNvGrpSpPr>
            <p:nvPr/>
          </p:nvGrpSpPr>
          <p:grpSpPr bwMode="auto">
            <a:xfrm>
              <a:off x="3907" y="1228"/>
              <a:ext cx="384" cy="1152"/>
              <a:chOff x="3072" y="1872"/>
              <a:chExt cx="384" cy="1152"/>
            </a:xfrm>
          </p:grpSpPr>
          <p:sp>
            <p:nvSpPr>
              <p:cNvPr id="1016843" name="Line 11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44" name="Oval 12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6845" name="Group 13"/>
            <p:cNvGrpSpPr>
              <a:grpSpLocks/>
            </p:cNvGrpSpPr>
            <p:nvPr/>
          </p:nvGrpSpPr>
          <p:grpSpPr bwMode="auto">
            <a:xfrm>
              <a:off x="4128" y="1190"/>
              <a:ext cx="384" cy="1152"/>
              <a:chOff x="3312" y="1872"/>
              <a:chExt cx="384" cy="1152"/>
            </a:xfrm>
          </p:grpSpPr>
          <p:sp>
            <p:nvSpPr>
              <p:cNvPr id="1016846" name="Line 14"/>
              <p:cNvSpPr>
                <a:spLocks noChangeShapeType="1"/>
              </p:cNvSpPr>
              <p:nvPr/>
            </p:nvSpPr>
            <p:spPr bwMode="auto">
              <a:xfrm>
                <a:off x="331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47" name="Oval 15"/>
              <p:cNvSpPr>
                <a:spLocks noChangeArrowheads="1"/>
              </p:cNvSpPr>
              <p:nvPr/>
            </p:nvSpPr>
            <p:spPr bwMode="auto">
              <a:xfrm>
                <a:off x="346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6848" name="Group 16"/>
            <p:cNvGrpSpPr>
              <a:grpSpLocks/>
            </p:cNvGrpSpPr>
            <p:nvPr/>
          </p:nvGrpSpPr>
          <p:grpSpPr bwMode="auto">
            <a:xfrm>
              <a:off x="4320" y="1135"/>
              <a:ext cx="384" cy="1152"/>
              <a:chOff x="3509" y="1803"/>
              <a:chExt cx="384" cy="1152"/>
            </a:xfrm>
          </p:grpSpPr>
          <p:sp>
            <p:nvSpPr>
              <p:cNvPr id="1016849" name="Line 17"/>
              <p:cNvSpPr>
                <a:spLocks noChangeShapeType="1"/>
              </p:cNvSpPr>
              <p:nvPr/>
            </p:nvSpPr>
            <p:spPr bwMode="auto">
              <a:xfrm>
                <a:off x="3509" y="1803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50" name="Oval 18"/>
              <p:cNvSpPr>
                <a:spLocks noChangeArrowheads="1"/>
              </p:cNvSpPr>
              <p:nvPr/>
            </p:nvSpPr>
            <p:spPr bwMode="auto">
              <a:xfrm>
                <a:off x="3663" y="2323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6851" name="Group 19"/>
            <p:cNvGrpSpPr>
              <a:grpSpLocks/>
            </p:cNvGrpSpPr>
            <p:nvPr/>
          </p:nvGrpSpPr>
          <p:grpSpPr bwMode="auto">
            <a:xfrm>
              <a:off x="3744" y="1402"/>
              <a:ext cx="384" cy="1152"/>
              <a:chOff x="3072" y="1872"/>
              <a:chExt cx="384" cy="1152"/>
            </a:xfrm>
          </p:grpSpPr>
          <p:sp>
            <p:nvSpPr>
              <p:cNvPr id="1016852" name="Line 20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53" name="Oval 21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16854" name="Group 22"/>
            <p:cNvGrpSpPr>
              <a:grpSpLocks/>
            </p:cNvGrpSpPr>
            <p:nvPr/>
          </p:nvGrpSpPr>
          <p:grpSpPr bwMode="auto">
            <a:xfrm>
              <a:off x="3504" y="1392"/>
              <a:ext cx="384" cy="1152"/>
              <a:chOff x="3072" y="1872"/>
              <a:chExt cx="384" cy="1152"/>
            </a:xfrm>
          </p:grpSpPr>
          <p:sp>
            <p:nvSpPr>
              <p:cNvPr id="1016855" name="Line 23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56" name="Oval 24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016859" name="Object 27"/>
          <p:cNvGraphicFramePr>
            <a:graphicFrameLocks noChangeAspect="1"/>
          </p:cNvGraphicFramePr>
          <p:nvPr>
            <p:ph sz="half" idx="2"/>
          </p:nvPr>
        </p:nvGraphicFramePr>
        <p:xfrm>
          <a:off x="228600" y="533400"/>
          <a:ext cx="5664200" cy="6134100"/>
        </p:xfrm>
        <a:graphic>
          <a:graphicData uri="http://schemas.openxmlformats.org/presentationml/2006/ole">
            <p:oleObj spid="_x0000_s1016859" name="Image" r:id="rId5" imgW="8698413" imgH="9422222" progId="">
              <p:embed/>
            </p:oleObj>
          </a:graphicData>
        </a:graphic>
      </p:graphicFrame>
      <p:sp>
        <p:nvSpPr>
          <p:cNvPr id="1016863" name="Oval 31"/>
          <p:cNvSpPr>
            <a:spLocks noChangeArrowheads="1"/>
          </p:cNvSpPr>
          <p:nvPr/>
        </p:nvSpPr>
        <p:spPr bwMode="auto">
          <a:xfrm>
            <a:off x="6369050" y="2498725"/>
            <a:ext cx="304800" cy="304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16864" name="Group 32"/>
          <p:cNvGrpSpPr>
            <a:grpSpLocks/>
          </p:cNvGrpSpPr>
          <p:nvPr/>
        </p:nvGrpSpPr>
        <p:grpSpPr bwMode="auto">
          <a:xfrm>
            <a:off x="914400" y="1143000"/>
            <a:ext cx="6243638" cy="1960563"/>
            <a:chOff x="1296" y="1296"/>
            <a:chExt cx="3933" cy="1235"/>
          </a:xfrm>
        </p:grpSpPr>
        <p:sp>
          <p:nvSpPr>
            <p:cNvPr id="1016865" name="Text Box 33"/>
            <p:cNvSpPr txBox="1">
              <a:spLocks noChangeArrowheads="1"/>
            </p:cNvSpPr>
            <p:nvPr/>
          </p:nvSpPr>
          <p:spPr bwMode="auto">
            <a:xfrm>
              <a:off x="1296" y="2160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16866" name="Line 34"/>
            <p:cNvSpPr>
              <a:spLocks noChangeShapeType="1"/>
            </p:cNvSpPr>
            <p:nvPr/>
          </p:nvSpPr>
          <p:spPr bwMode="auto">
            <a:xfrm flipV="1">
              <a:off x="1632" y="2112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16867" name="Text Box 35"/>
            <p:cNvSpPr txBox="1">
              <a:spLocks noChangeArrowheads="1"/>
            </p:cNvSpPr>
            <p:nvPr/>
          </p:nvSpPr>
          <p:spPr bwMode="auto">
            <a:xfrm>
              <a:off x="4800" y="1296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16868" name="Line 36"/>
            <p:cNvSpPr>
              <a:spLocks noChangeShapeType="1"/>
            </p:cNvSpPr>
            <p:nvPr/>
          </p:nvSpPr>
          <p:spPr bwMode="auto">
            <a:xfrm flipH="1">
              <a:off x="3984" y="1488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16871" name="Group 39"/>
          <p:cNvGrpSpPr>
            <a:grpSpLocks/>
          </p:cNvGrpSpPr>
          <p:nvPr/>
        </p:nvGrpSpPr>
        <p:grpSpPr bwMode="auto">
          <a:xfrm>
            <a:off x="3932238" y="1295400"/>
            <a:ext cx="762000" cy="2095500"/>
            <a:chOff x="2477" y="816"/>
            <a:chExt cx="480" cy="1320"/>
          </a:xfrm>
        </p:grpSpPr>
        <p:sp>
          <p:nvSpPr>
            <p:cNvPr id="1016869" name="Line 37"/>
            <p:cNvSpPr>
              <a:spLocks noChangeShapeType="1"/>
            </p:cNvSpPr>
            <p:nvPr/>
          </p:nvSpPr>
          <p:spPr bwMode="auto">
            <a:xfrm flipH="1" flipV="1">
              <a:off x="2477" y="816"/>
              <a:ext cx="403" cy="12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16870" name="Oval 38"/>
            <p:cNvSpPr>
              <a:spLocks noChangeArrowheads="1"/>
            </p:cNvSpPr>
            <p:nvPr/>
          </p:nvSpPr>
          <p:spPr bwMode="auto">
            <a:xfrm>
              <a:off x="2813" y="1992"/>
              <a:ext cx="144" cy="144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6888" name="Group 56"/>
          <p:cNvGrpSpPr>
            <a:grpSpLocks/>
          </p:cNvGrpSpPr>
          <p:nvPr/>
        </p:nvGrpSpPr>
        <p:grpSpPr bwMode="auto">
          <a:xfrm>
            <a:off x="2362200" y="228600"/>
            <a:ext cx="3352800" cy="2819400"/>
            <a:chOff x="1488" y="144"/>
            <a:chExt cx="2112" cy="1776"/>
          </a:xfrm>
        </p:grpSpPr>
        <p:grpSp>
          <p:nvGrpSpPr>
            <p:cNvPr id="1016886" name="Group 54"/>
            <p:cNvGrpSpPr>
              <a:grpSpLocks/>
            </p:cNvGrpSpPr>
            <p:nvPr/>
          </p:nvGrpSpPr>
          <p:grpSpPr bwMode="auto">
            <a:xfrm>
              <a:off x="2112" y="816"/>
              <a:ext cx="1152" cy="1104"/>
              <a:chOff x="2112" y="816"/>
              <a:chExt cx="1152" cy="1104"/>
            </a:xfrm>
          </p:grpSpPr>
          <p:sp>
            <p:nvSpPr>
              <p:cNvPr id="1016872" name="Line 40"/>
              <p:cNvSpPr>
                <a:spLocks noChangeShapeType="1"/>
              </p:cNvSpPr>
              <p:nvPr/>
            </p:nvSpPr>
            <p:spPr bwMode="auto">
              <a:xfrm flipV="1">
                <a:off x="2112" y="1152"/>
                <a:ext cx="907" cy="2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3" name="Line 41"/>
              <p:cNvSpPr>
                <a:spLocks noChangeShapeType="1"/>
              </p:cNvSpPr>
              <p:nvPr/>
            </p:nvSpPr>
            <p:spPr bwMode="auto">
              <a:xfrm flipV="1">
                <a:off x="2304" y="1200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4" name="Line 42"/>
              <p:cNvSpPr>
                <a:spLocks noChangeShapeType="1"/>
              </p:cNvSpPr>
              <p:nvPr/>
            </p:nvSpPr>
            <p:spPr bwMode="auto">
              <a:xfrm flipV="1">
                <a:off x="2256" y="1344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5" name="Line 43"/>
              <p:cNvSpPr>
                <a:spLocks noChangeShapeType="1"/>
              </p:cNvSpPr>
              <p:nvPr/>
            </p:nvSpPr>
            <p:spPr bwMode="auto">
              <a:xfrm flipV="1">
                <a:off x="2352" y="1344"/>
                <a:ext cx="912" cy="2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6" name="Line 44"/>
              <p:cNvSpPr>
                <a:spLocks noChangeShapeType="1"/>
              </p:cNvSpPr>
              <p:nvPr/>
            </p:nvSpPr>
            <p:spPr bwMode="auto">
              <a:xfrm flipV="1">
                <a:off x="2352" y="1488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7" name="Line 45"/>
              <p:cNvSpPr>
                <a:spLocks noChangeShapeType="1"/>
              </p:cNvSpPr>
              <p:nvPr/>
            </p:nvSpPr>
            <p:spPr bwMode="auto">
              <a:xfrm flipV="1">
                <a:off x="2448" y="1536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8" name="Line 46"/>
              <p:cNvSpPr>
                <a:spLocks noChangeShapeType="1"/>
              </p:cNvSpPr>
              <p:nvPr/>
            </p:nvSpPr>
            <p:spPr bwMode="auto">
              <a:xfrm flipV="1">
                <a:off x="2304" y="1632"/>
                <a:ext cx="907" cy="288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79" name="Line 47"/>
              <p:cNvSpPr>
                <a:spLocks noChangeShapeType="1"/>
              </p:cNvSpPr>
              <p:nvPr/>
            </p:nvSpPr>
            <p:spPr bwMode="auto">
              <a:xfrm flipV="1">
                <a:off x="2448" y="1680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0" name="Line 48"/>
              <p:cNvSpPr>
                <a:spLocks noChangeShapeType="1"/>
              </p:cNvSpPr>
              <p:nvPr/>
            </p:nvSpPr>
            <p:spPr bwMode="auto">
              <a:xfrm flipV="1">
                <a:off x="2400" y="1056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1" name="Line 49"/>
              <p:cNvSpPr>
                <a:spLocks noChangeShapeType="1"/>
              </p:cNvSpPr>
              <p:nvPr/>
            </p:nvSpPr>
            <p:spPr bwMode="auto">
              <a:xfrm flipV="1">
                <a:off x="2352" y="1008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2" name="Line 50"/>
              <p:cNvSpPr>
                <a:spLocks noChangeShapeType="1"/>
              </p:cNvSpPr>
              <p:nvPr/>
            </p:nvSpPr>
            <p:spPr bwMode="auto">
              <a:xfrm flipV="1">
                <a:off x="2256" y="912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3" name="Line 51"/>
              <p:cNvSpPr>
                <a:spLocks noChangeShapeType="1"/>
              </p:cNvSpPr>
              <p:nvPr/>
            </p:nvSpPr>
            <p:spPr bwMode="auto">
              <a:xfrm flipV="1">
                <a:off x="2256" y="960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4" name="Line 52"/>
              <p:cNvSpPr>
                <a:spLocks noChangeShapeType="1"/>
              </p:cNvSpPr>
              <p:nvPr/>
            </p:nvSpPr>
            <p:spPr bwMode="auto">
              <a:xfrm flipV="1">
                <a:off x="2208" y="816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6885" name="Line 53"/>
              <p:cNvSpPr>
                <a:spLocks noChangeShapeType="1"/>
              </p:cNvSpPr>
              <p:nvPr/>
            </p:nvSpPr>
            <p:spPr bwMode="auto">
              <a:xfrm flipV="1">
                <a:off x="2256" y="864"/>
                <a:ext cx="763" cy="24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prstDash val="sysDot"/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6887" name="Text Box 55"/>
            <p:cNvSpPr txBox="1">
              <a:spLocks noChangeArrowheads="1"/>
            </p:cNvSpPr>
            <p:nvPr/>
          </p:nvSpPr>
          <p:spPr bwMode="auto">
            <a:xfrm>
              <a:off x="1488" y="144"/>
              <a:ext cx="2112" cy="46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00"/>
                  </a:solidFill>
                  <a:latin typeface="Comic Sans MS" pitchFamily="66" charset="0"/>
                </a:rPr>
                <a:t>Hydraulic fractures grow in the direction of S</a:t>
              </a:r>
              <a:r>
                <a:rPr lang="en-US" sz="20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</p:grpSp>
      <p:pic>
        <p:nvPicPr>
          <p:cNvPr id="1016889" name="Picture 57" descr="Ran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4724400"/>
            <a:ext cx="736600" cy="923925"/>
          </a:xfrm>
          <a:prstGeom prst="rect">
            <a:avLst/>
          </a:prstGeom>
          <a:noFill/>
        </p:spPr>
      </p:pic>
      <p:grpSp>
        <p:nvGrpSpPr>
          <p:cNvPr id="1016895" name="Group 63"/>
          <p:cNvGrpSpPr>
            <a:grpSpLocks/>
          </p:cNvGrpSpPr>
          <p:nvPr/>
        </p:nvGrpSpPr>
        <p:grpSpPr bwMode="auto">
          <a:xfrm>
            <a:off x="914400" y="4411663"/>
            <a:ext cx="2209800" cy="658812"/>
            <a:chOff x="576" y="2779"/>
            <a:chExt cx="1392" cy="415"/>
          </a:xfrm>
        </p:grpSpPr>
        <p:grpSp>
          <p:nvGrpSpPr>
            <p:cNvPr id="1016893" name="Group 61"/>
            <p:cNvGrpSpPr>
              <a:grpSpLocks/>
            </p:cNvGrpSpPr>
            <p:nvPr/>
          </p:nvGrpSpPr>
          <p:grpSpPr bwMode="auto">
            <a:xfrm>
              <a:off x="576" y="2784"/>
              <a:ext cx="1392" cy="410"/>
              <a:chOff x="576" y="2784"/>
              <a:chExt cx="1392" cy="410"/>
            </a:xfrm>
          </p:grpSpPr>
          <p:sp>
            <p:nvSpPr>
              <p:cNvPr id="1016890" name="Line 58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12" cy="0"/>
              </a:xfrm>
              <a:prstGeom prst="line">
                <a:avLst/>
              </a:prstGeom>
              <a:noFill/>
              <a:ln w="28575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16891" name="Picture 59" descr="EXCO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6" y="2784"/>
                <a:ext cx="576" cy="410"/>
              </a:xfrm>
              <a:prstGeom prst="rect">
                <a:avLst/>
              </a:prstGeom>
              <a:noFill/>
            </p:spPr>
          </p:pic>
          <p:sp>
            <p:nvSpPr>
              <p:cNvPr id="1016892" name="Line 60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96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6894" name="Text Box 62"/>
            <p:cNvSpPr txBox="1">
              <a:spLocks noChangeArrowheads="1"/>
            </p:cNvSpPr>
            <p:nvPr/>
          </p:nvSpPr>
          <p:spPr bwMode="auto">
            <a:xfrm>
              <a:off x="1200" y="2779"/>
              <a:ext cx="62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3.4 Mmcf/d</a:t>
              </a:r>
            </a:p>
          </p:txBody>
        </p:sp>
      </p:grpSp>
      <p:grpSp>
        <p:nvGrpSpPr>
          <p:cNvPr id="1016900" name="Group 68"/>
          <p:cNvGrpSpPr>
            <a:grpSpLocks/>
          </p:cNvGrpSpPr>
          <p:nvPr/>
        </p:nvGrpSpPr>
        <p:grpSpPr bwMode="auto">
          <a:xfrm>
            <a:off x="990600" y="5105400"/>
            <a:ext cx="3657600" cy="466725"/>
            <a:chOff x="624" y="3216"/>
            <a:chExt cx="2304" cy="294"/>
          </a:xfrm>
        </p:grpSpPr>
        <p:sp>
          <p:nvSpPr>
            <p:cNvPr id="1016896" name="Line 64"/>
            <p:cNvSpPr>
              <a:spLocks noChangeShapeType="1"/>
            </p:cNvSpPr>
            <p:nvPr/>
          </p:nvSpPr>
          <p:spPr bwMode="auto">
            <a:xfrm>
              <a:off x="1104" y="3408"/>
              <a:ext cx="1824" cy="0"/>
            </a:xfrm>
            <a:prstGeom prst="line">
              <a:avLst/>
            </a:prstGeom>
            <a:noFill/>
            <a:ln w="28575">
              <a:solidFill>
                <a:srgbClr val="704DF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016898" name="Picture 66" descr="Cabo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4" y="3302"/>
              <a:ext cx="1148" cy="208"/>
            </a:xfrm>
            <a:prstGeom prst="rect">
              <a:avLst/>
            </a:prstGeom>
            <a:noFill/>
            <a:ln w="9525">
              <a:solidFill>
                <a:srgbClr val="704DF1"/>
              </a:solidFill>
              <a:miter lim="800000"/>
              <a:headEnd/>
              <a:tailEnd/>
            </a:ln>
          </p:spPr>
        </p:pic>
        <p:sp>
          <p:nvSpPr>
            <p:cNvPr id="1016899" name="Text Box 67"/>
            <p:cNvSpPr txBox="1">
              <a:spLocks noChangeArrowheads="1"/>
            </p:cNvSpPr>
            <p:nvPr/>
          </p:nvSpPr>
          <p:spPr bwMode="auto">
            <a:xfrm>
              <a:off x="2064" y="3216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6.4 Mmcf/d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Text Box 2"/>
          <p:cNvSpPr txBox="1">
            <a:spLocks noChangeArrowheads="1"/>
          </p:cNvSpPr>
          <p:nvPr/>
        </p:nvSpPr>
        <p:spPr bwMode="auto">
          <a:xfrm>
            <a:off x="6477000" y="57912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Location Plat:  081-20102</a:t>
            </a:r>
          </a:p>
        </p:txBody>
      </p:sp>
      <p:grpSp>
        <p:nvGrpSpPr>
          <p:cNvPr id="1094659" name="Group 3"/>
          <p:cNvGrpSpPr>
            <a:grpSpLocks/>
          </p:cNvGrpSpPr>
          <p:nvPr/>
        </p:nvGrpSpPr>
        <p:grpSpPr bwMode="auto">
          <a:xfrm>
            <a:off x="4648200" y="152400"/>
            <a:ext cx="4267200" cy="4267200"/>
            <a:chOff x="2160" y="384"/>
            <a:chExt cx="3248" cy="3264"/>
          </a:xfrm>
        </p:grpSpPr>
        <p:graphicFrame>
          <p:nvGraphicFramePr>
            <p:cNvPr id="1094660" name="Object 4"/>
            <p:cNvGraphicFramePr>
              <a:graphicFrameLocks noChangeAspect="1"/>
            </p:cNvGraphicFramePr>
            <p:nvPr/>
          </p:nvGraphicFramePr>
          <p:xfrm>
            <a:off x="2160" y="384"/>
            <a:ext cx="3248" cy="3264"/>
          </p:xfrm>
          <a:graphic>
            <a:graphicData uri="http://schemas.openxmlformats.org/presentationml/2006/ole">
              <p:oleObj spid="_x0000_s1094660" name="Image" r:id="rId4" imgW="12228571" imgH="12292063" progId="">
                <p:embed/>
              </p:oleObj>
            </a:graphicData>
          </a:graphic>
        </p:graphicFrame>
        <p:grpSp>
          <p:nvGrpSpPr>
            <p:cNvPr id="1094661" name="Group 5"/>
            <p:cNvGrpSpPr>
              <a:grpSpLocks/>
            </p:cNvGrpSpPr>
            <p:nvPr/>
          </p:nvGrpSpPr>
          <p:grpSpPr bwMode="auto">
            <a:xfrm>
              <a:off x="3907" y="1228"/>
              <a:ext cx="384" cy="1152"/>
              <a:chOff x="3072" y="1872"/>
              <a:chExt cx="384" cy="1152"/>
            </a:xfrm>
          </p:grpSpPr>
          <p:sp>
            <p:nvSpPr>
              <p:cNvPr id="1094662" name="Line 6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63" name="Oval 7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4664" name="Group 8"/>
            <p:cNvGrpSpPr>
              <a:grpSpLocks/>
            </p:cNvGrpSpPr>
            <p:nvPr/>
          </p:nvGrpSpPr>
          <p:grpSpPr bwMode="auto">
            <a:xfrm>
              <a:off x="4128" y="1190"/>
              <a:ext cx="384" cy="1152"/>
              <a:chOff x="3312" y="1872"/>
              <a:chExt cx="384" cy="1152"/>
            </a:xfrm>
          </p:grpSpPr>
          <p:sp>
            <p:nvSpPr>
              <p:cNvPr id="1094665" name="Line 9"/>
              <p:cNvSpPr>
                <a:spLocks noChangeShapeType="1"/>
              </p:cNvSpPr>
              <p:nvPr/>
            </p:nvSpPr>
            <p:spPr bwMode="auto">
              <a:xfrm>
                <a:off x="331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66" name="Oval 10"/>
              <p:cNvSpPr>
                <a:spLocks noChangeArrowheads="1"/>
              </p:cNvSpPr>
              <p:nvPr/>
            </p:nvSpPr>
            <p:spPr bwMode="auto">
              <a:xfrm>
                <a:off x="346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4667" name="Group 11"/>
            <p:cNvGrpSpPr>
              <a:grpSpLocks/>
            </p:cNvGrpSpPr>
            <p:nvPr/>
          </p:nvGrpSpPr>
          <p:grpSpPr bwMode="auto">
            <a:xfrm>
              <a:off x="4320" y="1135"/>
              <a:ext cx="384" cy="1152"/>
              <a:chOff x="3509" y="1803"/>
              <a:chExt cx="384" cy="1152"/>
            </a:xfrm>
          </p:grpSpPr>
          <p:sp>
            <p:nvSpPr>
              <p:cNvPr id="1094668" name="Line 12"/>
              <p:cNvSpPr>
                <a:spLocks noChangeShapeType="1"/>
              </p:cNvSpPr>
              <p:nvPr/>
            </p:nvSpPr>
            <p:spPr bwMode="auto">
              <a:xfrm>
                <a:off x="3509" y="1803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69" name="Oval 13"/>
              <p:cNvSpPr>
                <a:spLocks noChangeArrowheads="1"/>
              </p:cNvSpPr>
              <p:nvPr/>
            </p:nvSpPr>
            <p:spPr bwMode="auto">
              <a:xfrm>
                <a:off x="3663" y="2323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4670" name="Group 14"/>
            <p:cNvGrpSpPr>
              <a:grpSpLocks/>
            </p:cNvGrpSpPr>
            <p:nvPr/>
          </p:nvGrpSpPr>
          <p:grpSpPr bwMode="auto">
            <a:xfrm>
              <a:off x="3744" y="1402"/>
              <a:ext cx="384" cy="1152"/>
              <a:chOff x="3072" y="1872"/>
              <a:chExt cx="384" cy="1152"/>
            </a:xfrm>
          </p:grpSpPr>
          <p:sp>
            <p:nvSpPr>
              <p:cNvPr id="1094671" name="Line 15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72" name="Oval 16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4673" name="Group 17"/>
            <p:cNvGrpSpPr>
              <a:grpSpLocks/>
            </p:cNvGrpSpPr>
            <p:nvPr/>
          </p:nvGrpSpPr>
          <p:grpSpPr bwMode="auto">
            <a:xfrm>
              <a:off x="3504" y="1392"/>
              <a:ext cx="384" cy="1152"/>
              <a:chOff x="3072" y="1872"/>
              <a:chExt cx="384" cy="1152"/>
            </a:xfrm>
          </p:grpSpPr>
          <p:sp>
            <p:nvSpPr>
              <p:cNvPr id="1094674" name="Line 18"/>
              <p:cNvSpPr>
                <a:spLocks noChangeShapeType="1"/>
              </p:cNvSpPr>
              <p:nvPr/>
            </p:nvSpPr>
            <p:spPr bwMode="auto">
              <a:xfrm>
                <a:off x="3072" y="1872"/>
                <a:ext cx="384" cy="115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675" name="Oval 19"/>
              <p:cNvSpPr>
                <a:spLocks noChangeArrowheads="1"/>
              </p:cNvSpPr>
              <p:nvPr/>
            </p:nvSpPr>
            <p:spPr bwMode="auto">
              <a:xfrm>
                <a:off x="3226" y="2392"/>
                <a:ext cx="65" cy="65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094703" name="Picture 47" descr="R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724400"/>
            <a:ext cx="736600" cy="923925"/>
          </a:xfrm>
          <a:prstGeom prst="rect">
            <a:avLst/>
          </a:prstGeom>
          <a:noFill/>
        </p:spPr>
      </p:pic>
      <p:sp>
        <p:nvSpPr>
          <p:cNvPr id="1094715" name="Text Box 59"/>
          <p:cNvSpPr txBox="1">
            <a:spLocks noChangeArrowheads="1"/>
          </p:cNvSpPr>
          <p:nvPr/>
        </p:nvSpPr>
        <p:spPr bwMode="auto">
          <a:xfrm>
            <a:off x="457200" y="11430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“General Rule of Thumb”</a:t>
            </a:r>
          </a:p>
        </p:txBody>
      </p:sp>
      <p:sp>
        <p:nvSpPr>
          <p:cNvPr id="1094716" name="Text Box 60"/>
          <p:cNvSpPr txBox="1">
            <a:spLocks noChangeArrowheads="1"/>
          </p:cNvSpPr>
          <p:nvPr/>
        </p:nvSpPr>
        <p:spPr bwMode="auto">
          <a:xfrm>
            <a:off x="762000" y="2438400"/>
            <a:ext cx="33528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Estimated Ultimate Recovery (EUR) =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IP (6.4 Mmcf/d) x 10</a:t>
            </a:r>
            <a:r>
              <a:rPr lang="en-US" baseline="3000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EUR = 6.4 Bcf</a:t>
            </a:r>
          </a:p>
          <a:p>
            <a:pPr algn="ctr"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  EUR (10 laterals)</a:t>
            </a:r>
            <a:endParaRPr lang="en-US" sz="4800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094719" name="Group 63"/>
          <p:cNvGrpSpPr>
            <a:grpSpLocks/>
          </p:cNvGrpSpPr>
          <p:nvPr/>
        </p:nvGrpSpPr>
        <p:grpSpPr bwMode="auto">
          <a:xfrm>
            <a:off x="4267200" y="1295400"/>
            <a:ext cx="3733800" cy="1460500"/>
            <a:chOff x="2688" y="816"/>
            <a:chExt cx="2352" cy="920"/>
          </a:xfrm>
        </p:grpSpPr>
        <p:sp>
          <p:nvSpPr>
            <p:cNvPr id="1094717" name="Rectangle 61"/>
            <p:cNvSpPr>
              <a:spLocks noChangeArrowheads="1"/>
            </p:cNvSpPr>
            <p:nvPr/>
          </p:nvSpPr>
          <p:spPr bwMode="auto">
            <a:xfrm rot="-986648">
              <a:off x="4032" y="816"/>
              <a:ext cx="1008" cy="9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4718" name="Text Box 62"/>
            <p:cNvSpPr txBox="1">
              <a:spLocks noChangeArrowheads="1"/>
            </p:cNvSpPr>
            <p:nvPr/>
          </p:nvSpPr>
          <p:spPr bwMode="auto">
            <a:xfrm>
              <a:off x="2688" y="1152"/>
              <a:ext cx="1344" cy="2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latin typeface="Comic Sans MS" pitchFamily="66" charset="0"/>
                </a:rPr>
                <a:t>1 mi</a:t>
              </a:r>
              <a:r>
                <a:rPr lang="en-US" sz="1800" baseline="30000">
                  <a:latin typeface="Comic Sans MS" pitchFamily="66" charset="0"/>
                </a:rPr>
                <a:t>2</a:t>
              </a:r>
              <a:r>
                <a:rPr lang="en-US" sz="1800">
                  <a:latin typeface="Comic Sans MS" pitchFamily="66" charset="0"/>
                </a:rPr>
                <a:t> = 1 section</a:t>
              </a:r>
            </a:p>
          </p:txBody>
        </p:sp>
      </p:grpSp>
      <p:sp>
        <p:nvSpPr>
          <p:cNvPr id="1094720" name="Text Box 64"/>
          <p:cNvSpPr txBox="1">
            <a:spLocks noChangeArrowheads="1"/>
          </p:cNvSpPr>
          <p:nvPr/>
        </p:nvSpPr>
        <p:spPr bwMode="auto">
          <a:xfrm>
            <a:off x="609600" y="58674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Comic Sans MS" pitchFamily="66" charset="0"/>
              </a:rPr>
              <a:t>64 Bcf/section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152400"/>
            <a:ext cx="3124200" cy="1143000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  <a:latin typeface="Comic Sans MS" pitchFamily="66" charset="0"/>
              </a:rPr>
              <a:t>Staci Loewy</a:t>
            </a:r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1908" name="Picture 4" descr="Loew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7696200" cy="5116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91909" name="Picture 5" descr="Loew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3352800" cy="19065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891910" name="Text Box 6"/>
          <p:cNvSpPr txBox="1">
            <a:spLocks noChangeArrowheads="1"/>
          </p:cNvSpPr>
          <p:nvPr/>
        </p:nvSpPr>
        <p:spPr bwMode="auto">
          <a:xfrm>
            <a:off x="228600" y="6019800"/>
            <a:ext cx="5257800" cy="669925"/>
          </a:xfrm>
          <a:prstGeom prst="rect">
            <a:avLst/>
          </a:prstGeom>
          <a:solidFill>
            <a:srgbClr val="3A0C96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omic Sans MS" pitchFamily="66" charset="0"/>
              </a:rPr>
              <a:t>Made the connection between joints growth and organic content in black shale!</a:t>
            </a:r>
          </a:p>
        </p:txBody>
      </p:sp>
      <p:grpSp>
        <p:nvGrpSpPr>
          <p:cNvPr id="891911" name="Group 7"/>
          <p:cNvGrpSpPr>
            <a:grpSpLocks/>
          </p:cNvGrpSpPr>
          <p:nvPr/>
        </p:nvGrpSpPr>
        <p:grpSpPr bwMode="auto">
          <a:xfrm>
            <a:off x="457200" y="1219200"/>
            <a:ext cx="6243638" cy="1960563"/>
            <a:chOff x="1296" y="1296"/>
            <a:chExt cx="3933" cy="1235"/>
          </a:xfrm>
        </p:grpSpPr>
        <p:sp>
          <p:nvSpPr>
            <p:cNvPr id="891912" name="Text Box 8"/>
            <p:cNvSpPr txBox="1">
              <a:spLocks noChangeArrowheads="1"/>
            </p:cNvSpPr>
            <p:nvPr/>
          </p:nvSpPr>
          <p:spPr bwMode="auto">
            <a:xfrm>
              <a:off x="1296" y="2160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891913" name="Line 9"/>
            <p:cNvSpPr>
              <a:spLocks noChangeShapeType="1"/>
            </p:cNvSpPr>
            <p:nvPr/>
          </p:nvSpPr>
          <p:spPr bwMode="auto">
            <a:xfrm flipV="1">
              <a:off x="1632" y="2112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91914" name="Text Box 10"/>
            <p:cNvSpPr txBox="1">
              <a:spLocks noChangeArrowheads="1"/>
            </p:cNvSpPr>
            <p:nvPr/>
          </p:nvSpPr>
          <p:spPr bwMode="auto">
            <a:xfrm>
              <a:off x="4800" y="1296"/>
              <a:ext cx="429" cy="3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2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891915" name="Line 11"/>
            <p:cNvSpPr>
              <a:spLocks noChangeShapeType="1"/>
            </p:cNvSpPr>
            <p:nvPr/>
          </p:nvSpPr>
          <p:spPr bwMode="auto">
            <a:xfrm flipH="1">
              <a:off x="3984" y="1488"/>
              <a:ext cx="864" cy="24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1918" name="Group 14"/>
          <p:cNvGrpSpPr>
            <a:grpSpLocks/>
          </p:cNvGrpSpPr>
          <p:nvPr/>
        </p:nvGrpSpPr>
        <p:grpSpPr bwMode="auto">
          <a:xfrm>
            <a:off x="4191000" y="4648200"/>
            <a:ext cx="4419600" cy="533400"/>
            <a:chOff x="2640" y="2928"/>
            <a:chExt cx="2784" cy="336"/>
          </a:xfrm>
        </p:grpSpPr>
        <p:sp>
          <p:nvSpPr>
            <p:cNvPr id="891916" name="Line 12"/>
            <p:cNvSpPr>
              <a:spLocks noChangeShapeType="1"/>
            </p:cNvSpPr>
            <p:nvPr/>
          </p:nvSpPr>
          <p:spPr bwMode="auto">
            <a:xfrm>
              <a:off x="2640" y="2928"/>
              <a:ext cx="2784" cy="336"/>
            </a:xfrm>
            <a:prstGeom prst="line">
              <a:avLst/>
            </a:prstGeom>
            <a:noFill/>
            <a:ln w="28575">
              <a:solidFill>
                <a:srgbClr val="FCF4D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91917" name="Text Box 13"/>
            <p:cNvSpPr txBox="1">
              <a:spLocks noChangeArrowheads="1"/>
            </p:cNvSpPr>
            <p:nvPr/>
          </p:nvSpPr>
          <p:spPr bwMode="auto">
            <a:xfrm rot="390981">
              <a:off x="3216" y="3072"/>
              <a:ext cx="768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bedding layer</a:t>
              </a:r>
            </a:p>
          </p:txBody>
        </p:sp>
      </p:grpSp>
      <p:grpSp>
        <p:nvGrpSpPr>
          <p:cNvPr id="891923" name="Group 19"/>
          <p:cNvGrpSpPr>
            <a:grpSpLocks/>
          </p:cNvGrpSpPr>
          <p:nvPr/>
        </p:nvGrpSpPr>
        <p:grpSpPr bwMode="auto">
          <a:xfrm>
            <a:off x="7086600" y="3048000"/>
            <a:ext cx="1905000" cy="1524000"/>
            <a:chOff x="4464" y="1920"/>
            <a:chExt cx="1200" cy="960"/>
          </a:xfrm>
        </p:grpSpPr>
        <p:grpSp>
          <p:nvGrpSpPr>
            <p:cNvPr id="891921" name="Group 17"/>
            <p:cNvGrpSpPr>
              <a:grpSpLocks/>
            </p:cNvGrpSpPr>
            <p:nvPr/>
          </p:nvGrpSpPr>
          <p:grpSpPr bwMode="auto">
            <a:xfrm>
              <a:off x="4464" y="1920"/>
              <a:ext cx="960" cy="960"/>
              <a:chOff x="4464" y="1920"/>
              <a:chExt cx="960" cy="960"/>
            </a:xfrm>
          </p:grpSpPr>
          <p:sp>
            <p:nvSpPr>
              <p:cNvPr id="891919" name="Line 15"/>
              <p:cNvSpPr>
                <a:spLocks noChangeShapeType="1"/>
              </p:cNvSpPr>
              <p:nvPr/>
            </p:nvSpPr>
            <p:spPr bwMode="auto">
              <a:xfrm>
                <a:off x="4944" y="1920"/>
                <a:ext cx="0" cy="96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920" name="Line 16"/>
              <p:cNvSpPr>
                <a:spLocks noChangeShapeType="1"/>
              </p:cNvSpPr>
              <p:nvPr/>
            </p:nvSpPr>
            <p:spPr bwMode="auto">
              <a:xfrm rot="-5400000">
                <a:off x="4944" y="1920"/>
                <a:ext cx="0" cy="96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1922" name="Text Box 18"/>
            <p:cNvSpPr txBox="1">
              <a:spLocks noChangeArrowheads="1"/>
            </p:cNvSpPr>
            <p:nvPr/>
          </p:nvSpPr>
          <p:spPr bwMode="auto">
            <a:xfrm>
              <a:off x="5040" y="1968"/>
              <a:ext cx="624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joint face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Spacing at Taughannock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4436" name="Picture 4" descr="Taughannock Fa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16650"/>
          </a:xfrm>
          <a:prstGeom prst="rect">
            <a:avLst/>
          </a:prstGeom>
          <a:noFill/>
        </p:spPr>
      </p:pic>
      <p:sp>
        <p:nvSpPr>
          <p:cNvPr id="914437" name="Rectangle 5"/>
          <p:cNvSpPr>
            <a:spLocks noChangeArrowheads="1"/>
          </p:cNvSpPr>
          <p:nvPr/>
        </p:nvSpPr>
        <p:spPr bwMode="auto">
          <a:xfrm>
            <a:off x="7696200" y="2971800"/>
            <a:ext cx="12954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38" name="Text Box 6"/>
          <p:cNvSpPr txBox="1">
            <a:spLocks noChangeArrowheads="1"/>
          </p:cNvSpPr>
          <p:nvPr/>
        </p:nvSpPr>
        <p:spPr bwMode="auto">
          <a:xfrm>
            <a:off x="7545388" y="3016250"/>
            <a:ext cx="1676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Alleghanian Joints</a:t>
            </a:r>
          </a:p>
          <a:p>
            <a:pPr>
              <a:spcBef>
                <a:spcPct val="50000"/>
              </a:spcBef>
            </a:pPr>
            <a:endParaRPr lang="en-US" sz="12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Comic Sans MS" pitchFamily="66" charset="0"/>
              </a:rPr>
              <a:t>AWSF (ENE) Joints</a:t>
            </a:r>
          </a:p>
        </p:txBody>
      </p:sp>
      <p:grpSp>
        <p:nvGrpSpPr>
          <p:cNvPr id="914439" name="Group 7"/>
          <p:cNvGrpSpPr>
            <a:grpSpLocks/>
          </p:cNvGrpSpPr>
          <p:nvPr/>
        </p:nvGrpSpPr>
        <p:grpSpPr bwMode="auto">
          <a:xfrm>
            <a:off x="304800" y="1905000"/>
            <a:ext cx="1600200" cy="2557463"/>
            <a:chOff x="192" y="1200"/>
            <a:chExt cx="1008" cy="1611"/>
          </a:xfrm>
        </p:grpSpPr>
        <p:sp>
          <p:nvSpPr>
            <p:cNvPr id="914440" name="Rectangle 8"/>
            <p:cNvSpPr>
              <a:spLocks noChangeArrowheads="1"/>
            </p:cNvSpPr>
            <p:nvPr/>
          </p:nvSpPr>
          <p:spPr bwMode="auto">
            <a:xfrm>
              <a:off x="192" y="1200"/>
              <a:ext cx="864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4441" name="Text Box 9"/>
            <p:cNvSpPr txBox="1">
              <a:spLocks noChangeArrowheads="1"/>
            </p:cNvSpPr>
            <p:nvPr/>
          </p:nvSpPr>
          <p:spPr bwMode="auto">
            <a:xfrm>
              <a:off x="240" y="1488"/>
              <a:ext cx="960" cy="1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Ithaca</a:t>
              </a:r>
            </a:p>
            <a:p>
              <a:pPr algn="ctr">
                <a:spcBef>
                  <a:spcPct val="50000"/>
                </a:spcBef>
              </a:pPr>
              <a:endParaRPr lang="en-US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endParaRPr lang="en-US">
                <a:solidFill>
                  <a:schemeClr val="bg1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Geneseo</a:t>
              </a:r>
            </a:p>
          </p:txBody>
        </p:sp>
      </p:grpSp>
      <p:sp>
        <p:nvSpPr>
          <p:cNvPr id="914442" name="Rectangle 10"/>
          <p:cNvSpPr>
            <a:spLocks noChangeArrowheads="1"/>
          </p:cNvSpPr>
          <p:nvPr/>
        </p:nvSpPr>
        <p:spPr bwMode="auto">
          <a:xfrm>
            <a:off x="2438400" y="5029200"/>
            <a:ext cx="479425" cy="457200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3" name="Rectangle 11"/>
          <p:cNvSpPr>
            <a:spLocks noChangeArrowheads="1"/>
          </p:cNvSpPr>
          <p:nvPr/>
        </p:nvSpPr>
        <p:spPr bwMode="auto">
          <a:xfrm>
            <a:off x="3048000" y="4038600"/>
            <a:ext cx="304800" cy="40322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4" name="Rectangle 12"/>
          <p:cNvSpPr>
            <a:spLocks noChangeArrowheads="1"/>
          </p:cNvSpPr>
          <p:nvPr/>
        </p:nvSpPr>
        <p:spPr bwMode="auto">
          <a:xfrm>
            <a:off x="2971800" y="2971800"/>
            <a:ext cx="990600" cy="43497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5" name="Rectangle 13"/>
          <p:cNvSpPr>
            <a:spLocks noChangeArrowheads="1"/>
          </p:cNvSpPr>
          <p:nvPr/>
        </p:nvSpPr>
        <p:spPr bwMode="auto">
          <a:xfrm>
            <a:off x="3352800" y="1981200"/>
            <a:ext cx="2149475" cy="411163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6" name="Rectangle 14"/>
          <p:cNvSpPr>
            <a:spLocks noChangeArrowheads="1"/>
          </p:cNvSpPr>
          <p:nvPr/>
        </p:nvSpPr>
        <p:spPr bwMode="auto">
          <a:xfrm>
            <a:off x="7086600" y="3489325"/>
            <a:ext cx="517525" cy="320675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7" name="Rectangle 15"/>
          <p:cNvSpPr>
            <a:spLocks noChangeArrowheads="1"/>
          </p:cNvSpPr>
          <p:nvPr/>
        </p:nvSpPr>
        <p:spPr bwMode="auto">
          <a:xfrm>
            <a:off x="2582863" y="1485900"/>
            <a:ext cx="617537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8" name="Rectangle 16"/>
          <p:cNvSpPr>
            <a:spLocks noChangeArrowheads="1"/>
          </p:cNvSpPr>
          <p:nvPr/>
        </p:nvSpPr>
        <p:spPr bwMode="auto">
          <a:xfrm>
            <a:off x="2354263" y="2484438"/>
            <a:ext cx="114300" cy="4333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49" name="Rectangle 17"/>
          <p:cNvSpPr>
            <a:spLocks noChangeArrowheads="1"/>
          </p:cNvSpPr>
          <p:nvPr/>
        </p:nvSpPr>
        <p:spPr bwMode="auto">
          <a:xfrm>
            <a:off x="2644775" y="3513138"/>
            <a:ext cx="234950" cy="4111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50" name="Rectangle 18"/>
          <p:cNvSpPr>
            <a:spLocks noChangeArrowheads="1"/>
          </p:cNvSpPr>
          <p:nvPr/>
        </p:nvSpPr>
        <p:spPr bwMode="auto">
          <a:xfrm>
            <a:off x="3276600" y="4572000"/>
            <a:ext cx="122238" cy="3730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51" name="Rectangle 19"/>
          <p:cNvSpPr>
            <a:spLocks noChangeArrowheads="1"/>
          </p:cNvSpPr>
          <p:nvPr/>
        </p:nvSpPr>
        <p:spPr bwMode="auto">
          <a:xfrm>
            <a:off x="7086600" y="3040063"/>
            <a:ext cx="525463" cy="3206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58" name="Text Box 26"/>
          <p:cNvSpPr txBox="1">
            <a:spLocks noChangeArrowheads="1"/>
          </p:cNvSpPr>
          <p:nvPr/>
        </p:nvSpPr>
        <p:spPr bwMode="auto">
          <a:xfrm>
            <a:off x="5334000" y="525463"/>
            <a:ext cx="3352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900"/>
                </a:solidFill>
                <a:latin typeface="Helvetica" pitchFamily="34" charset="0"/>
              </a:rPr>
              <a:t>AWSF (ENE) Joints</a:t>
            </a:r>
          </a:p>
        </p:txBody>
      </p:sp>
      <p:sp>
        <p:nvSpPr>
          <p:cNvPr id="914476" name="Rectangle 44"/>
          <p:cNvSpPr>
            <a:spLocks noChangeArrowheads="1"/>
          </p:cNvSpPr>
          <p:nvPr/>
        </p:nvSpPr>
        <p:spPr bwMode="auto">
          <a:xfrm>
            <a:off x="3048000" y="4495800"/>
            <a:ext cx="685800" cy="53340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77" name="Rectangle 45"/>
          <p:cNvSpPr>
            <a:spLocks noChangeArrowheads="1"/>
          </p:cNvSpPr>
          <p:nvPr/>
        </p:nvSpPr>
        <p:spPr bwMode="auto">
          <a:xfrm>
            <a:off x="2346325" y="3505200"/>
            <a:ext cx="777875" cy="509588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87" name="Rectangle 55"/>
          <p:cNvSpPr>
            <a:spLocks noChangeArrowheads="1"/>
          </p:cNvSpPr>
          <p:nvPr/>
        </p:nvSpPr>
        <p:spPr bwMode="auto">
          <a:xfrm>
            <a:off x="2324100" y="2438400"/>
            <a:ext cx="381000" cy="533400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88" name="Rectangle 56"/>
          <p:cNvSpPr>
            <a:spLocks noChangeArrowheads="1"/>
          </p:cNvSpPr>
          <p:nvPr/>
        </p:nvSpPr>
        <p:spPr bwMode="auto">
          <a:xfrm>
            <a:off x="2339975" y="1439863"/>
            <a:ext cx="1774825" cy="533400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89" name="Rectangle 57"/>
          <p:cNvSpPr>
            <a:spLocks noChangeArrowheads="1"/>
          </p:cNvSpPr>
          <p:nvPr/>
        </p:nvSpPr>
        <p:spPr bwMode="auto">
          <a:xfrm>
            <a:off x="7010400" y="2895600"/>
            <a:ext cx="21336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90" name="Rectangle 58"/>
          <p:cNvSpPr>
            <a:spLocks noChangeArrowheads="1"/>
          </p:cNvSpPr>
          <p:nvPr/>
        </p:nvSpPr>
        <p:spPr bwMode="auto">
          <a:xfrm>
            <a:off x="5257800" y="457200"/>
            <a:ext cx="28956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4491" name="Text Box 59"/>
          <p:cNvSpPr txBox="1">
            <a:spLocks noChangeArrowheads="1"/>
          </p:cNvSpPr>
          <p:nvPr/>
        </p:nvSpPr>
        <p:spPr bwMode="auto">
          <a:xfrm>
            <a:off x="1752600" y="6019800"/>
            <a:ext cx="1066800" cy="284163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pitchFamily="66" charset="0"/>
              </a:rPr>
              <a:t>more joints</a:t>
            </a:r>
          </a:p>
        </p:txBody>
      </p:sp>
      <p:sp>
        <p:nvSpPr>
          <p:cNvPr id="914492" name="Text Box 60"/>
          <p:cNvSpPr txBox="1">
            <a:spLocks noChangeArrowheads="1"/>
          </p:cNvSpPr>
          <p:nvPr/>
        </p:nvSpPr>
        <p:spPr bwMode="auto">
          <a:xfrm>
            <a:off x="5791200" y="6019800"/>
            <a:ext cx="1066800" cy="284163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pitchFamily="66" charset="0"/>
              </a:rPr>
              <a:t>less joints</a:t>
            </a:r>
          </a:p>
        </p:txBody>
      </p:sp>
      <p:sp>
        <p:nvSpPr>
          <p:cNvPr id="914502" name="Rectangle 70"/>
          <p:cNvSpPr>
            <a:spLocks noChangeArrowheads="1"/>
          </p:cNvSpPr>
          <p:nvPr/>
        </p:nvSpPr>
        <p:spPr bwMode="auto">
          <a:xfrm>
            <a:off x="457200" y="2209800"/>
            <a:ext cx="1371600" cy="2438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4503" name="Group 71"/>
          <p:cNvGrpSpPr>
            <a:grpSpLocks/>
          </p:cNvGrpSpPr>
          <p:nvPr/>
        </p:nvGrpSpPr>
        <p:grpSpPr bwMode="auto">
          <a:xfrm>
            <a:off x="2819400" y="2209800"/>
            <a:ext cx="7162800" cy="4648200"/>
            <a:chOff x="1776" y="1392"/>
            <a:chExt cx="4512" cy="2928"/>
          </a:xfrm>
        </p:grpSpPr>
        <p:pic>
          <p:nvPicPr>
            <p:cNvPr id="914504" name="Picture 72" descr="P82100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1662"/>
              <a:ext cx="3552" cy="2658"/>
            </a:xfrm>
            <a:prstGeom prst="rect">
              <a:avLst/>
            </a:prstGeom>
            <a:noFill/>
          </p:spPr>
        </p:pic>
        <p:sp>
          <p:nvSpPr>
            <p:cNvPr id="914505" name="Line 73"/>
            <p:cNvSpPr>
              <a:spLocks noChangeShapeType="1"/>
            </p:cNvSpPr>
            <p:nvPr/>
          </p:nvSpPr>
          <p:spPr bwMode="auto">
            <a:xfrm flipH="1" flipV="1">
              <a:off x="1776" y="3355"/>
              <a:ext cx="2064" cy="82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914506" name="Group 74"/>
            <p:cNvGrpSpPr>
              <a:grpSpLocks/>
            </p:cNvGrpSpPr>
            <p:nvPr/>
          </p:nvGrpSpPr>
          <p:grpSpPr bwMode="auto">
            <a:xfrm>
              <a:off x="4800" y="3504"/>
              <a:ext cx="384" cy="336"/>
              <a:chOff x="3307" y="1737"/>
              <a:chExt cx="384" cy="336"/>
            </a:xfrm>
          </p:grpSpPr>
          <p:sp>
            <p:nvSpPr>
              <p:cNvPr id="914507" name="Oval 75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508" name="Text Box 76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  <p:sp>
          <p:nvSpPr>
            <p:cNvPr id="914509" name="Line 77"/>
            <p:cNvSpPr>
              <a:spLocks noChangeShapeType="1"/>
            </p:cNvSpPr>
            <p:nvPr/>
          </p:nvSpPr>
          <p:spPr bwMode="auto">
            <a:xfrm flipH="1" flipV="1">
              <a:off x="2064" y="2688"/>
              <a:ext cx="1920" cy="120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14510" name="Line 78"/>
            <p:cNvSpPr>
              <a:spLocks noChangeShapeType="1"/>
            </p:cNvSpPr>
            <p:nvPr/>
          </p:nvSpPr>
          <p:spPr bwMode="auto">
            <a:xfrm flipH="1" flipV="1">
              <a:off x="2352" y="2064"/>
              <a:ext cx="1776" cy="134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14511" name="Line 79"/>
            <p:cNvSpPr>
              <a:spLocks noChangeShapeType="1"/>
            </p:cNvSpPr>
            <p:nvPr/>
          </p:nvSpPr>
          <p:spPr bwMode="auto">
            <a:xfrm flipH="1" flipV="1">
              <a:off x="2688" y="1392"/>
              <a:ext cx="1536" cy="163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 type="none" w="sm" len="sm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770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4419600" cy="466725"/>
          </a:xfrm>
          <a:prstGeom prst="rect">
            <a:avLst/>
          </a:prstGeom>
          <a:solidFill>
            <a:srgbClr val="3A0C96"/>
          </a:solidFill>
          <a:ln w="9525">
            <a:solidFill>
              <a:srgbClr val="3A0C9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66" charset="0"/>
              </a:rPr>
              <a:t>Setting the record straight</a:t>
            </a:r>
          </a:p>
        </p:txBody>
      </p:sp>
      <p:sp>
        <p:nvSpPr>
          <p:cNvPr id="1056771" name="Text Box 3"/>
          <p:cNvSpPr txBox="1">
            <a:spLocks noChangeArrowheads="1"/>
          </p:cNvSpPr>
          <p:nvPr/>
        </p:nvSpPr>
        <p:spPr bwMode="auto">
          <a:xfrm>
            <a:off x="4770438" y="1812925"/>
            <a:ext cx="3916362" cy="1347788"/>
          </a:xfrm>
          <a:prstGeom prst="rect">
            <a:avLst/>
          </a:prstGeom>
          <a:solidFill>
            <a:schemeClr val="tx1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Comic Sans MS" pitchFamily="66" charset="0"/>
              </a:rPr>
              <a:t>Production of gas from the Marcellus requires </a:t>
            </a:r>
            <a:r>
              <a:rPr lang="en-US" sz="3200" b="1" u="sng">
                <a:solidFill>
                  <a:srgbClr val="FFFF00"/>
                </a:solidFill>
                <a:latin typeface="Comic Sans MS" pitchFamily="66" charset="0"/>
              </a:rPr>
              <a:t>contact area</a:t>
            </a:r>
          </a:p>
        </p:txBody>
      </p:sp>
      <p:pic>
        <p:nvPicPr>
          <p:cNvPr id="1056772" name="Picture 4" descr="GSA 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90600"/>
            <a:ext cx="3667125" cy="5562600"/>
          </a:xfrm>
          <a:prstGeom prst="rect">
            <a:avLst/>
          </a:prstGeom>
          <a:noFill/>
        </p:spPr>
      </p:pic>
      <p:grpSp>
        <p:nvGrpSpPr>
          <p:cNvPr id="1056780" name="Group 12"/>
          <p:cNvGrpSpPr>
            <a:grpSpLocks/>
          </p:cNvGrpSpPr>
          <p:nvPr/>
        </p:nvGrpSpPr>
        <p:grpSpPr bwMode="auto">
          <a:xfrm>
            <a:off x="1752600" y="2514600"/>
            <a:ext cx="7010400" cy="2643188"/>
            <a:chOff x="1104" y="1584"/>
            <a:chExt cx="4416" cy="1665"/>
          </a:xfrm>
        </p:grpSpPr>
        <p:sp>
          <p:nvSpPr>
            <p:cNvPr id="1056781" name="Text Box 13"/>
            <p:cNvSpPr txBox="1">
              <a:spLocks noChangeArrowheads="1"/>
            </p:cNvSpPr>
            <p:nvPr/>
          </p:nvSpPr>
          <p:spPr bwMode="auto">
            <a:xfrm>
              <a:off x="3024" y="2400"/>
              <a:ext cx="2496" cy="8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Comic Sans MS" pitchFamily="66" charset="0"/>
                </a:rPr>
                <a:t>Contact area is generated through </a:t>
              </a:r>
              <a:r>
                <a:rPr lang="en-US" sz="3200" b="1" u="sng">
                  <a:solidFill>
                    <a:srgbClr val="FFFF00"/>
                  </a:solidFill>
                  <a:latin typeface="Comic Sans MS" pitchFamily="66" charset="0"/>
                </a:rPr>
                <a:t>cracks</a:t>
              </a:r>
              <a:r>
                <a:rPr lang="en-US" b="1">
                  <a:solidFill>
                    <a:srgbClr val="FFFF00"/>
                  </a:solidFill>
                  <a:latin typeface="Comic Sans MS" pitchFamily="66" charset="0"/>
                </a:rPr>
                <a:t> in rocks</a:t>
              </a:r>
            </a:p>
          </p:txBody>
        </p:sp>
        <p:sp>
          <p:nvSpPr>
            <p:cNvPr id="1056782" name="Line 14"/>
            <p:cNvSpPr>
              <a:spLocks noChangeShapeType="1"/>
            </p:cNvSpPr>
            <p:nvPr/>
          </p:nvSpPr>
          <p:spPr bwMode="auto">
            <a:xfrm flipH="1" flipV="1">
              <a:off x="1680" y="1680"/>
              <a:ext cx="1680" cy="13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6783" name="Line 15"/>
            <p:cNvSpPr>
              <a:spLocks noChangeShapeType="1"/>
            </p:cNvSpPr>
            <p:nvPr/>
          </p:nvSpPr>
          <p:spPr bwMode="auto">
            <a:xfrm flipH="1" flipV="1">
              <a:off x="1872" y="1584"/>
              <a:ext cx="1488" cy="14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6784" name="Line 16"/>
            <p:cNvSpPr>
              <a:spLocks noChangeShapeType="1"/>
            </p:cNvSpPr>
            <p:nvPr/>
          </p:nvSpPr>
          <p:spPr bwMode="auto">
            <a:xfrm flipH="1" flipV="1">
              <a:off x="1344" y="1680"/>
              <a:ext cx="2016" cy="13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6785" name="Line 17"/>
            <p:cNvSpPr>
              <a:spLocks noChangeShapeType="1"/>
            </p:cNvSpPr>
            <p:nvPr/>
          </p:nvSpPr>
          <p:spPr bwMode="auto">
            <a:xfrm flipH="1" flipV="1">
              <a:off x="1104" y="1920"/>
              <a:ext cx="2256" cy="110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6786" name="Line 18"/>
          <p:cNvSpPr>
            <a:spLocks noChangeShapeType="1"/>
          </p:cNvSpPr>
          <p:nvPr/>
        </p:nvSpPr>
        <p:spPr bwMode="auto">
          <a:xfrm>
            <a:off x="457200" y="18288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6787" name="Text Box 19"/>
          <p:cNvSpPr txBox="1">
            <a:spLocks noChangeArrowheads="1"/>
          </p:cNvSpPr>
          <p:nvPr/>
        </p:nvSpPr>
        <p:spPr bwMode="auto">
          <a:xfrm rot="-5400000">
            <a:off x="-221456" y="4153694"/>
            <a:ext cx="1143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300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19916" name="Text Box 12"/>
          <p:cNvSpPr txBox="1">
            <a:spLocks noChangeArrowheads="1"/>
          </p:cNvSpPr>
          <p:nvPr/>
        </p:nvSpPr>
        <p:spPr bwMode="auto">
          <a:xfrm>
            <a:off x="381000" y="6491288"/>
            <a:ext cx="3886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latin typeface="Comic Sans MS" pitchFamily="66" charset="0"/>
            </a:endParaRPr>
          </a:p>
        </p:txBody>
      </p:sp>
      <p:sp>
        <p:nvSpPr>
          <p:cNvPr id="1019923" name="Text Box 19"/>
          <p:cNvSpPr txBox="1">
            <a:spLocks noChangeArrowheads="1"/>
          </p:cNvSpPr>
          <p:nvPr/>
        </p:nvSpPr>
        <p:spPr bwMode="auto">
          <a:xfrm>
            <a:off x="3886200" y="3268663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019975" name="Group 71"/>
          <p:cNvGrpSpPr>
            <a:grpSpLocks/>
          </p:cNvGrpSpPr>
          <p:nvPr/>
        </p:nvGrpSpPr>
        <p:grpSpPr bwMode="auto">
          <a:xfrm>
            <a:off x="152400" y="228600"/>
            <a:ext cx="10134600" cy="9263063"/>
            <a:chOff x="96" y="144"/>
            <a:chExt cx="6384" cy="5835"/>
          </a:xfrm>
        </p:grpSpPr>
        <p:grpSp>
          <p:nvGrpSpPr>
            <p:cNvPr id="1019976" name="Group 72"/>
            <p:cNvGrpSpPr>
              <a:grpSpLocks/>
            </p:cNvGrpSpPr>
            <p:nvPr/>
          </p:nvGrpSpPr>
          <p:grpSpPr bwMode="auto">
            <a:xfrm>
              <a:off x="96" y="144"/>
              <a:ext cx="6384" cy="5835"/>
              <a:chOff x="2880" y="912"/>
              <a:chExt cx="6384" cy="5835"/>
            </a:xfrm>
          </p:grpSpPr>
          <p:pic>
            <p:nvPicPr>
              <p:cNvPr id="1019977" name="Picture 73" descr="False Color Zion(1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28" y="912"/>
                <a:ext cx="6336" cy="5835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</p:spPr>
          </p:pic>
          <p:sp>
            <p:nvSpPr>
              <p:cNvPr id="1019978" name="Line 74"/>
              <p:cNvSpPr>
                <a:spLocks noChangeShapeType="1"/>
              </p:cNvSpPr>
              <p:nvPr/>
            </p:nvSpPr>
            <p:spPr bwMode="auto">
              <a:xfrm>
                <a:off x="2880" y="1008"/>
                <a:ext cx="1344" cy="2592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9979" name="Text Box 75"/>
              <p:cNvSpPr txBox="1">
                <a:spLocks noChangeArrowheads="1"/>
              </p:cNvSpPr>
              <p:nvPr/>
            </p:nvSpPr>
            <p:spPr bwMode="auto">
              <a:xfrm rot="3743532">
                <a:off x="3327" y="2289"/>
                <a:ext cx="528" cy="173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solidFill>
                      <a:srgbClr val="FCF4D0"/>
                    </a:solidFill>
                  </a:rPr>
                  <a:t>21 km</a:t>
                </a:r>
              </a:p>
            </p:txBody>
          </p:sp>
        </p:grpSp>
        <p:sp>
          <p:nvSpPr>
            <p:cNvPr id="1019980" name="Text Box 76"/>
            <p:cNvSpPr txBox="1">
              <a:spLocks noChangeArrowheads="1"/>
            </p:cNvSpPr>
            <p:nvPr/>
          </p:nvSpPr>
          <p:spPr bwMode="auto">
            <a:xfrm>
              <a:off x="816" y="288"/>
              <a:ext cx="1584" cy="1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latin typeface="Comic Sans MS" pitchFamily="66" charset="0"/>
                </a:rPr>
                <a:t>Infrared satellite image</a:t>
              </a:r>
            </a:p>
          </p:txBody>
        </p:sp>
      </p:grpSp>
      <p:grpSp>
        <p:nvGrpSpPr>
          <p:cNvPr id="1019981" name="Group 77"/>
          <p:cNvGrpSpPr>
            <a:grpSpLocks/>
          </p:cNvGrpSpPr>
          <p:nvPr/>
        </p:nvGrpSpPr>
        <p:grpSpPr bwMode="auto">
          <a:xfrm>
            <a:off x="3973513" y="0"/>
            <a:ext cx="5170487" cy="3284538"/>
            <a:chOff x="2503" y="0"/>
            <a:chExt cx="3257" cy="2069"/>
          </a:xfrm>
        </p:grpSpPr>
        <p:grpSp>
          <p:nvGrpSpPr>
            <p:cNvPr id="1019982" name="Group 78"/>
            <p:cNvGrpSpPr>
              <a:grpSpLocks/>
            </p:cNvGrpSpPr>
            <p:nvPr/>
          </p:nvGrpSpPr>
          <p:grpSpPr bwMode="auto">
            <a:xfrm>
              <a:off x="2503" y="0"/>
              <a:ext cx="3257" cy="2069"/>
              <a:chOff x="2503" y="0"/>
              <a:chExt cx="3257" cy="2069"/>
            </a:xfrm>
          </p:grpSpPr>
          <p:pic>
            <p:nvPicPr>
              <p:cNvPr id="1019983" name="Picture 79" descr="Zion Airplane (adjust)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03" y="0"/>
                <a:ext cx="3257" cy="2069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1019984" name="Text Box 80"/>
              <p:cNvSpPr txBox="1">
                <a:spLocks noChangeArrowheads="1"/>
              </p:cNvSpPr>
              <p:nvPr/>
            </p:nvSpPr>
            <p:spPr bwMode="auto">
              <a:xfrm>
                <a:off x="2544" y="48"/>
                <a:ext cx="1584" cy="17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>
                    <a:solidFill>
                      <a:srgbClr val="FFFF00"/>
                    </a:solidFill>
                    <a:latin typeface="Comic Sans MS" pitchFamily="66" charset="0"/>
                  </a:rPr>
                  <a:t>airplane window @ 30,000 feet</a:t>
                </a:r>
              </a:p>
            </p:txBody>
          </p:sp>
        </p:grpSp>
        <p:sp>
          <p:nvSpPr>
            <p:cNvPr id="1019985" name="Text Box 81"/>
            <p:cNvSpPr txBox="1">
              <a:spLocks noChangeArrowheads="1"/>
            </p:cNvSpPr>
            <p:nvPr/>
          </p:nvSpPr>
          <p:spPr bwMode="auto">
            <a:xfrm>
              <a:off x="4656" y="0"/>
              <a:ext cx="11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chemeClr val="bg1"/>
                  </a:solidFill>
                  <a:latin typeface="Arial" charset="0"/>
                </a:rPr>
                <a:t>Zion National Park, Utah</a:t>
              </a:r>
            </a:p>
          </p:txBody>
        </p:sp>
      </p:grpSp>
      <p:grpSp>
        <p:nvGrpSpPr>
          <p:cNvPr id="1019986" name="Group 82"/>
          <p:cNvGrpSpPr>
            <a:grpSpLocks/>
          </p:cNvGrpSpPr>
          <p:nvPr/>
        </p:nvGrpSpPr>
        <p:grpSpPr bwMode="auto">
          <a:xfrm>
            <a:off x="3733800" y="3048000"/>
            <a:ext cx="7499350" cy="6311900"/>
            <a:chOff x="2352" y="1920"/>
            <a:chExt cx="4724" cy="3976"/>
          </a:xfrm>
        </p:grpSpPr>
        <p:pic>
          <p:nvPicPr>
            <p:cNvPr id="1019987" name="Picture 83" descr="Zion (Google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2" y="1920"/>
              <a:ext cx="4724" cy="3976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1019988" name="Text Box 84"/>
            <p:cNvSpPr txBox="1">
              <a:spLocks noChangeArrowheads="1"/>
            </p:cNvSpPr>
            <p:nvPr/>
          </p:nvSpPr>
          <p:spPr bwMode="auto">
            <a:xfrm>
              <a:off x="2400" y="4032"/>
              <a:ext cx="1584" cy="17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latin typeface="Comic Sans MS" pitchFamily="66" charset="0"/>
                </a:rPr>
                <a:t>Google Earth</a:t>
              </a:r>
            </a:p>
          </p:txBody>
        </p:sp>
      </p:grpSp>
      <p:sp>
        <p:nvSpPr>
          <p:cNvPr id="1019989" name="Text Box 85"/>
          <p:cNvSpPr txBox="1">
            <a:spLocks noChangeArrowheads="1"/>
          </p:cNvSpPr>
          <p:nvPr/>
        </p:nvSpPr>
        <p:spPr bwMode="auto">
          <a:xfrm>
            <a:off x="76200" y="5638800"/>
            <a:ext cx="25146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Cracks that are a central element of a National Park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057" name="Picture 9" descr="eurgal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-838200"/>
            <a:ext cx="8782050" cy="8601075"/>
          </a:xfrm>
          <a:prstGeom prst="rect">
            <a:avLst/>
          </a:prstGeom>
          <a:noFill/>
        </p:spPr>
      </p:pic>
      <p:grpSp>
        <p:nvGrpSpPr>
          <p:cNvPr id="1026062" name="Group 14"/>
          <p:cNvGrpSpPr>
            <a:grpSpLocks/>
          </p:cNvGrpSpPr>
          <p:nvPr/>
        </p:nvGrpSpPr>
        <p:grpSpPr bwMode="auto">
          <a:xfrm>
            <a:off x="1752600" y="990600"/>
            <a:ext cx="7315200" cy="5759450"/>
            <a:chOff x="1104" y="624"/>
            <a:chExt cx="4608" cy="3628"/>
          </a:xfrm>
        </p:grpSpPr>
        <p:sp>
          <p:nvSpPr>
            <p:cNvPr id="1026058" name="Text Box 10"/>
            <p:cNvSpPr txBox="1">
              <a:spLocks noChangeArrowheads="1"/>
            </p:cNvSpPr>
            <p:nvPr/>
          </p:nvSpPr>
          <p:spPr bwMode="auto">
            <a:xfrm>
              <a:off x="3792" y="3504"/>
              <a:ext cx="1920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FFFF00"/>
                  </a:solidFill>
                  <a:latin typeface="Comic Sans MS" pitchFamily="66" charset="0"/>
                </a:rPr>
                <a:t>Europa:              Cracks in outer shell of ice!</a:t>
              </a:r>
            </a:p>
          </p:txBody>
        </p:sp>
        <p:sp>
          <p:nvSpPr>
            <p:cNvPr id="1026059" name="Line 11"/>
            <p:cNvSpPr>
              <a:spLocks noChangeShapeType="1"/>
            </p:cNvSpPr>
            <p:nvPr/>
          </p:nvSpPr>
          <p:spPr bwMode="auto">
            <a:xfrm>
              <a:off x="1104" y="624"/>
              <a:ext cx="3744" cy="100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6060" name="Text Box 12"/>
            <p:cNvSpPr txBox="1">
              <a:spLocks noChangeArrowheads="1"/>
            </p:cNvSpPr>
            <p:nvPr/>
          </p:nvSpPr>
          <p:spPr bwMode="auto">
            <a:xfrm rot="883853">
              <a:off x="2352" y="1056"/>
              <a:ext cx="576" cy="17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</a:rPr>
                <a:t>1600 km</a:t>
              </a:r>
            </a:p>
          </p:txBody>
        </p:sp>
      </p:grpSp>
      <p:sp>
        <p:nvSpPr>
          <p:cNvPr id="1026061" name="Text Box 13"/>
          <p:cNvSpPr txBox="1">
            <a:spLocks noChangeArrowheads="1"/>
          </p:cNvSpPr>
          <p:nvPr/>
        </p:nvSpPr>
        <p:spPr bwMode="auto">
          <a:xfrm>
            <a:off x="-152400" y="4816475"/>
            <a:ext cx="2362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Largest cracks in the solar system?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975" name="Group 23"/>
          <p:cNvGrpSpPr>
            <a:grpSpLocks/>
          </p:cNvGrpSpPr>
          <p:nvPr/>
        </p:nvGrpSpPr>
        <p:grpSpPr bwMode="auto">
          <a:xfrm>
            <a:off x="228600" y="0"/>
            <a:ext cx="8915400" cy="6858000"/>
            <a:chOff x="144" y="0"/>
            <a:chExt cx="5616" cy="4320"/>
          </a:xfrm>
        </p:grpSpPr>
        <p:pic>
          <p:nvPicPr>
            <p:cNvPr id="1021955" name="Picture 3" descr="Mona(2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9" y="0"/>
              <a:ext cx="2951" cy="4320"/>
            </a:xfrm>
            <a:prstGeom prst="rect">
              <a:avLst/>
            </a:prstGeom>
            <a:noFill/>
          </p:spPr>
        </p:pic>
        <p:sp>
          <p:nvSpPr>
            <p:cNvPr id="1021956" name="Text Box 4"/>
            <p:cNvSpPr txBox="1">
              <a:spLocks noChangeArrowheads="1"/>
            </p:cNvSpPr>
            <p:nvPr/>
          </p:nvSpPr>
          <p:spPr bwMode="auto">
            <a:xfrm>
              <a:off x="144" y="192"/>
              <a:ext cx="2544" cy="652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i="1">
                  <a:solidFill>
                    <a:srgbClr val="FFFF00"/>
                  </a:solidFill>
                  <a:latin typeface="Comic Sans MS" pitchFamily="66" charset="0"/>
                </a:rPr>
                <a:t>There is a connection between this famous painting and the Marcellus</a:t>
              </a:r>
            </a:p>
          </p:txBody>
        </p:sp>
      </p:grpSp>
      <p:graphicFrame>
        <p:nvGraphicFramePr>
          <p:cNvPr id="1021962" name="Object 10"/>
          <p:cNvGraphicFramePr>
            <a:graphicFrameLocks noChangeAspect="1"/>
          </p:cNvGraphicFramePr>
          <p:nvPr>
            <p:ph idx="1"/>
          </p:nvPr>
        </p:nvGraphicFramePr>
        <p:xfrm>
          <a:off x="228600" y="1676400"/>
          <a:ext cx="5334000" cy="5064125"/>
        </p:xfrm>
        <a:graphic>
          <a:graphicData uri="http://schemas.openxmlformats.org/presentationml/2006/ole">
            <p:oleObj spid="_x0000_s1021962" name="Image" r:id="rId5" imgW="5041270" imgH="4787302" progId="">
              <p:embed/>
            </p:oleObj>
          </a:graphicData>
        </a:graphic>
      </p:graphicFrame>
      <p:sp>
        <p:nvSpPr>
          <p:cNvPr id="1021974" name="Text Box 22"/>
          <p:cNvSpPr txBox="1">
            <a:spLocks noChangeArrowheads="1"/>
          </p:cNvSpPr>
          <p:nvPr/>
        </p:nvSpPr>
        <p:spPr bwMode="auto">
          <a:xfrm>
            <a:off x="6019800" y="5562600"/>
            <a:ext cx="2362200" cy="1006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omic Sans MS" pitchFamily="66" charset="0"/>
              </a:rPr>
              <a:t>Most valuable cracks in the Solar System?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Terminology</a:t>
            </a:r>
          </a:p>
        </p:txBody>
      </p:sp>
      <p:grpSp>
        <p:nvGrpSpPr>
          <p:cNvPr id="1058849" name="Group 33"/>
          <p:cNvGrpSpPr>
            <a:grpSpLocks/>
          </p:cNvGrpSpPr>
          <p:nvPr/>
        </p:nvGrpSpPr>
        <p:grpSpPr bwMode="auto">
          <a:xfrm>
            <a:off x="309563" y="1371600"/>
            <a:ext cx="5594350" cy="4356100"/>
            <a:chOff x="195" y="864"/>
            <a:chExt cx="3524" cy="2744"/>
          </a:xfrm>
        </p:grpSpPr>
        <p:sp>
          <p:nvSpPr>
            <p:cNvPr id="1058826" name="Line 10"/>
            <p:cNvSpPr>
              <a:spLocks noChangeShapeType="1"/>
            </p:cNvSpPr>
            <p:nvPr/>
          </p:nvSpPr>
          <p:spPr bwMode="auto">
            <a:xfrm flipH="1">
              <a:off x="1316" y="2112"/>
              <a:ext cx="76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8827" name="Line 11"/>
            <p:cNvSpPr>
              <a:spLocks noChangeShapeType="1"/>
            </p:cNvSpPr>
            <p:nvPr/>
          </p:nvSpPr>
          <p:spPr bwMode="auto">
            <a:xfrm>
              <a:off x="2160" y="2112"/>
              <a:ext cx="912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8829" name="Line 13"/>
            <p:cNvSpPr>
              <a:spLocks noChangeShapeType="1"/>
            </p:cNvSpPr>
            <p:nvPr/>
          </p:nvSpPr>
          <p:spPr bwMode="auto">
            <a:xfrm>
              <a:off x="1104" y="2861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8836" name="Text Box 20"/>
            <p:cNvSpPr txBox="1">
              <a:spLocks noChangeArrowheads="1"/>
            </p:cNvSpPr>
            <p:nvPr/>
          </p:nvSpPr>
          <p:spPr bwMode="auto">
            <a:xfrm>
              <a:off x="1296" y="864"/>
              <a:ext cx="1680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Broadway" pitchFamily="82" charset="0"/>
                </a:rPr>
                <a:t>Geological Scientist</a:t>
              </a:r>
            </a:p>
          </p:txBody>
        </p:sp>
        <p:sp>
          <p:nvSpPr>
            <p:cNvPr id="1058841" name="Text Box 25"/>
            <p:cNvSpPr txBox="1">
              <a:spLocks noChangeArrowheads="1"/>
            </p:cNvSpPr>
            <p:nvPr/>
          </p:nvSpPr>
          <p:spPr bwMode="auto">
            <a:xfrm>
              <a:off x="2039" y="3231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Fault</a:t>
              </a:r>
            </a:p>
          </p:txBody>
        </p:sp>
        <p:sp>
          <p:nvSpPr>
            <p:cNvPr id="1058842" name="Text Box 26"/>
            <p:cNvSpPr txBox="1">
              <a:spLocks noChangeArrowheads="1"/>
            </p:cNvSpPr>
            <p:nvPr/>
          </p:nvSpPr>
          <p:spPr bwMode="auto">
            <a:xfrm>
              <a:off x="195" y="3231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Joint</a:t>
              </a:r>
            </a:p>
          </p:txBody>
        </p:sp>
        <p:sp>
          <p:nvSpPr>
            <p:cNvPr id="1058843" name="Text Box 27"/>
            <p:cNvSpPr txBox="1">
              <a:spLocks noChangeArrowheads="1"/>
            </p:cNvSpPr>
            <p:nvPr/>
          </p:nvSpPr>
          <p:spPr bwMode="auto">
            <a:xfrm>
              <a:off x="201" y="2429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Crack</a:t>
              </a:r>
            </a:p>
          </p:txBody>
        </p:sp>
        <p:sp>
          <p:nvSpPr>
            <p:cNvPr id="1058844" name="Text Box 28"/>
            <p:cNvSpPr txBox="1">
              <a:spLocks noChangeArrowheads="1"/>
            </p:cNvSpPr>
            <p:nvPr/>
          </p:nvSpPr>
          <p:spPr bwMode="auto">
            <a:xfrm>
              <a:off x="1325" y="1680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Fracture</a:t>
              </a:r>
            </a:p>
          </p:txBody>
        </p:sp>
      </p:grpSp>
      <p:grpSp>
        <p:nvGrpSpPr>
          <p:cNvPr id="1058848" name="Group 32"/>
          <p:cNvGrpSpPr>
            <a:grpSpLocks/>
          </p:cNvGrpSpPr>
          <p:nvPr/>
        </p:nvGrpSpPr>
        <p:grpSpPr bwMode="auto">
          <a:xfrm>
            <a:off x="5562600" y="1371600"/>
            <a:ext cx="3733800" cy="4356100"/>
            <a:chOff x="3504" y="864"/>
            <a:chExt cx="2352" cy="2744"/>
          </a:xfrm>
        </p:grpSpPr>
        <p:sp>
          <p:nvSpPr>
            <p:cNvPr id="1058837" name="Text Box 21"/>
            <p:cNvSpPr txBox="1">
              <a:spLocks noChangeArrowheads="1"/>
            </p:cNvSpPr>
            <p:nvPr/>
          </p:nvSpPr>
          <p:spPr bwMode="auto">
            <a:xfrm>
              <a:off x="3504" y="864"/>
              <a:ext cx="235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>
                  <a:latin typeface="Broadway" pitchFamily="82" charset="0"/>
                </a:rPr>
                <a:t>Art Conservationist</a:t>
              </a:r>
            </a:p>
          </p:txBody>
        </p:sp>
        <p:sp>
          <p:nvSpPr>
            <p:cNvPr id="1058838" name="Text Box 22"/>
            <p:cNvSpPr txBox="1">
              <a:spLocks noChangeArrowheads="1"/>
            </p:cNvSpPr>
            <p:nvPr/>
          </p:nvSpPr>
          <p:spPr bwMode="auto">
            <a:xfrm>
              <a:off x="3888" y="1680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Fracture</a:t>
              </a:r>
            </a:p>
          </p:txBody>
        </p:sp>
        <p:sp>
          <p:nvSpPr>
            <p:cNvPr id="1058839" name="Text Box 23"/>
            <p:cNvSpPr txBox="1">
              <a:spLocks noChangeArrowheads="1"/>
            </p:cNvSpPr>
            <p:nvPr/>
          </p:nvSpPr>
          <p:spPr bwMode="auto">
            <a:xfrm>
              <a:off x="3888" y="2429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Crack</a:t>
              </a:r>
            </a:p>
          </p:txBody>
        </p:sp>
        <p:sp>
          <p:nvSpPr>
            <p:cNvPr id="1058840" name="Text Box 24"/>
            <p:cNvSpPr txBox="1">
              <a:spLocks noChangeArrowheads="1"/>
            </p:cNvSpPr>
            <p:nvPr/>
          </p:nvSpPr>
          <p:spPr bwMode="auto">
            <a:xfrm>
              <a:off x="3888" y="3231"/>
              <a:ext cx="1680" cy="3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>
                  <a:latin typeface="Comic Sans MS" pitchFamily="66" charset="0"/>
                </a:rPr>
                <a:t>Craquelure</a:t>
              </a:r>
            </a:p>
          </p:txBody>
        </p:sp>
        <p:sp>
          <p:nvSpPr>
            <p:cNvPr id="1058846" name="Line 30"/>
            <p:cNvSpPr>
              <a:spLocks noChangeShapeType="1"/>
            </p:cNvSpPr>
            <p:nvPr/>
          </p:nvSpPr>
          <p:spPr bwMode="auto">
            <a:xfrm>
              <a:off x="4656" y="21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8847" name="Line 31"/>
            <p:cNvSpPr>
              <a:spLocks noChangeShapeType="1"/>
            </p:cNvSpPr>
            <p:nvPr/>
          </p:nvSpPr>
          <p:spPr bwMode="auto">
            <a:xfrm>
              <a:off x="4656" y="2895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58856" name="Group 40"/>
          <p:cNvGrpSpPr>
            <a:grpSpLocks/>
          </p:cNvGrpSpPr>
          <p:nvPr/>
        </p:nvGrpSpPr>
        <p:grpSpPr bwMode="auto">
          <a:xfrm>
            <a:off x="228600" y="4724400"/>
            <a:ext cx="3124200" cy="609600"/>
            <a:chOff x="144" y="2976"/>
            <a:chExt cx="1968" cy="384"/>
          </a:xfrm>
        </p:grpSpPr>
        <p:grpSp>
          <p:nvGrpSpPr>
            <p:cNvPr id="1058850" name="Group 34"/>
            <p:cNvGrpSpPr>
              <a:grpSpLocks/>
            </p:cNvGrpSpPr>
            <p:nvPr/>
          </p:nvGrpSpPr>
          <p:grpSpPr bwMode="auto">
            <a:xfrm>
              <a:off x="1632" y="2976"/>
              <a:ext cx="480" cy="384"/>
              <a:chOff x="1584" y="192"/>
              <a:chExt cx="480" cy="384"/>
            </a:xfrm>
          </p:grpSpPr>
          <p:sp>
            <p:nvSpPr>
              <p:cNvPr id="1058851" name="Oval 35"/>
              <p:cNvSpPr>
                <a:spLocks noChangeArrowheads="1"/>
              </p:cNvSpPr>
              <p:nvPr/>
            </p:nvSpPr>
            <p:spPr bwMode="auto">
              <a:xfrm>
                <a:off x="1584" y="240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852" name="Text Box 36"/>
              <p:cNvSpPr txBox="1">
                <a:spLocks noChangeArrowheads="1"/>
              </p:cNvSpPr>
              <p:nvPr/>
            </p:nvSpPr>
            <p:spPr bwMode="auto">
              <a:xfrm>
                <a:off x="1584" y="192"/>
                <a:ext cx="480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1058853" name="Group 37"/>
            <p:cNvGrpSpPr>
              <a:grpSpLocks/>
            </p:cNvGrpSpPr>
            <p:nvPr/>
          </p:nvGrpSpPr>
          <p:grpSpPr bwMode="auto">
            <a:xfrm>
              <a:off x="144" y="2976"/>
              <a:ext cx="384" cy="336"/>
              <a:chOff x="3307" y="1737"/>
              <a:chExt cx="384" cy="336"/>
            </a:xfrm>
          </p:grpSpPr>
          <p:sp>
            <p:nvSpPr>
              <p:cNvPr id="1058854" name="Oval 38"/>
              <p:cNvSpPr>
                <a:spLocks noChangeArrowheads="1"/>
              </p:cNvSpPr>
              <p:nvPr/>
            </p:nvSpPr>
            <p:spPr bwMode="auto">
              <a:xfrm>
                <a:off x="3312" y="1776"/>
                <a:ext cx="288" cy="288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855" name="Text Box 39"/>
              <p:cNvSpPr txBox="1">
                <a:spLocks noChangeArrowheads="1"/>
              </p:cNvSpPr>
              <p:nvPr/>
            </p:nvSpPr>
            <p:spPr bwMode="auto">
              <a:xfrm>
                <a:off x="3307" y="1737"/>
                <a:ext cx="384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2075" tIns="46038" rIns="92075" bIns="46038"/>
              <a:lstStyle/>
              <a:p>
                <a:pPr marL="342900" indent="-342900">
                  <a:spcBef>
                    <a:spcPct val="50000"/>
                  </a:spcBef>
                </a:pPr>
                <a:r>
                  <a:rPr lang="en-US" b="1">
                    <a:solidFill>
                      <a:schemeClr val="bg1"/>
                    </a:solidFill>
                    <a:latin typeface="Arial" charset="0"/>
                  </a:rPr>
                  <a:t>J</a:t>
                </a:r>
                <a:r>
                  <a:rPr lang="en-US" b="1" baseline="-25000">
                    <a:solidFill>
                      <a:schemeClr val="bg1"/>
                    </a:solidFill>
                    <a:latin typeface="Arial" charset="0"/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54" name="Rectangle 2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Comic Sans MS" pitchFamily="66" charset="0"/>
              </a:rPr>
              <a:t>Joints may be distinguished by          driving mechanisms</a:t>
            </a:r>
          </a:p>
        </p:txBody>
      </p:sp>
      <p:grpSp>
        <p:nvGrpSpPr>
          <p:cNvPr id="1072164" name="Group 36"/>
          <p:cNvGrpSpPr>
            <a:grpSpLocks/>
          </p:cNvGrpSpPr>
          <p:nvPr/>
        </p:nvGrpSpPr>
        <p:grpSpPr bwMode="auto">
          <a:xfrm>
            <a:off x="1524000" y="1295400"/>
            <a:ext cx="2438400" cy="5334000"/>
            <a:chOff x="864" y="144"/>
            <a:chExt cx="1921" cy="4032"/>
          </a:xfrm>
        </p:grpSpPr>
        <p:pic>
          <p:nvPicPr>
            <p:cNvPr id="1072161" name="Picture 33" descr="Stress Concentration(3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" y="144"/>
              <a:ext cx="1921" cy="4032"/>
            </a:xfrm>
            <a:prstGeom prst="rect">
              <a:avLst/>
            </a:prstGeom>
            <a:noFill/>
          </p:spPr>
        </p:pic>
        <p:graphicFrame>
          <p:nvGraphicFramePr>
            <p:cNvPr id="1072163" name="Object 35"/>
            <p:cNvGraphicFramePr>
              <a:graphicFrameLocks noChangeAspect="1"/>
            </p:cNvGraphicFramePr>
            <p:nvPr/>
          </p:nvGraphicFramePr>
          <p:xfrm>
            <a:off x="864" y="912"/>
            <a:ext cx="1917" cy="3264"/>
          </p:xfrm>
          <a:graphic>
            <a:graphicData uri="http://schemas.openxmlformats.org/presentationml/2006/ole">
              <p:oleObj spid="_x0000_s1072163" name="Image" r:id="rId5" imgW="7492063" imgH="12761905" progId="">
                <p:embed/>
              </p:oleObj>
            </a:graphicData>
          </a:graphic>
        </p:graphicFrame>
      </p:grpSp>
      <p:sp>
        <p:nvSpPr>
          <p:cNvPr id="1072175" name="Text Box 47"/>
          <p:cNvSpPr txBox="1">
            <a:spLocks noChangeArrowheads="1"/>
          </p:cNvSpPr>
          <p:nvPr/>
        </p:nvSpPr>
        <p:spPr bwMode="auto">
          <a:xfrm>
            <a:off x="381000" y="1143000"/>
            <a:ext cx="1143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Map of stress at crack tip</a:t>
            </a:r>
          </a:p>
        </p:txBody>
      </p:sp>
      <p:sp>
        <p:nvSpPr>
          <p:cNvPr id="1072177" name="Line 49"/>
          <p:cNvSpPr>
            <a:spLocks noChangeShapeType="1"/>
          </p:cNvSpPr>
          <p:nvPr/>
        </p:nvSpPr>
        <p:spPr bwMode="auto">
          <a:xfrm>
            <a:off x="1371600" y="1447800"/>
            <a:ext cx="685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72178" name="Text Box 50"/>
          <p:cNvSpPr txBox="1">
            <a:spLocks noChangeArrowheads="1"/>
          </p:cNvSpPr>
          <p:nvPr/>
        </p:nvSpPr>
        <p:spPr bwMode="auto">
          <a:xfrm>
            <a:off x="228600" y="5105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Comic Sans MS" pitchFamily="66" charset="0"/>
              </a:rPr>
              <a:t>Crack being pulled open</a:t>
            </a:r>
          </a:p>
        </p:txBody>
      </p:sp>
      <p:sp>
        <p:nvSpPr>
          <p:cNvPr id="1072179" name="Line 51"/>
          <p:cNvSpPr>
            <a:spLocks noChangeShapeType="1"/>
          </p:cNvSpPr>
          <p:nvPr/>
        </p:nvSpPr>
        <p:spPr bwMode="auto">
          <a:xfrm flipV="1">
            <a:off x="1295400" y="4648200"/>
            <a:ext cx="1219200" cy="685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72183" name="Group 55"/>
          <p:cNvGrpSpPr>
            <a:grpSpLocks/>
          </p:cNvGrpSpPr>
          <p:nvPr/>
        </p:nvGrpSpPr>
        <p:grpSpPr bwMode="auto">
          <a:xfrm>
            <a:off x="1600200" y="2743200"/>
            <a:ext cx="1795463" cy="1336675"/>
            <a:chOff x="1008" y="1728"/>
            <a:chExt cx="1131" cy="842"/>
          </a:xfrm>
        </p:grpSpPr>
        <p:grpSp>
          <p:nvGrpSpPr>
            <p:cNvPr id="1072180" name="Group 52"/>
            <p:cNvGrpSpPr>
              <a:grpSpLocks/>
            </p:cNvGrpSpPr>
            <p:nvPr/>
          </p:nvGrpSpPr>
          <p:grpSpPr bwMode="auto">
            <a:xfrm>
              <a:off x="1200" y="2496"/>
              <a:ext cx="939" cy="74"/>
              <a:chOff x="1200" y="2496"/>
              <a:chExt cx="939" cy="74"/>
            </a:xfrm>
          </p:grpSpPr>
          <p:sp>
            <p:nvSpPr>
              <p:cNvPr id="1072171" name="Line 43"/>
              <p:cNvSpPr>
                <a:spLocks noChangeShapeType="1"/>
              </p:cNvSpPr>
              <p:nvPr/>
            </p:nvSpPr>
            <p:spPr bwMode="auto">
              <a:xfrm rot="771121" flipH="1">
                <a:off x="1200" y="2496"/>
                <a:ext cx="328" cy="7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172" name="Line 44"/>
              <p:cNvSpPr>
                <a:spLocks noChangeShapeType="1"/>
              </p:cNvSpPr>
              <p:nvPr/>
            </p:nvSpPr>
            <p:spPr bwMode="auto">
              <a:xfrm rot="771121" flipV="1">
                <a:off x="1824" y="2496"/>
                <a:ext cx="315" cy="74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2173" name="Text Box 45"/>
            <p:cNvSpPr txBox="1">
              <a:spLocks noChangeArrowheads="1"/>
            </p:cNvSpPr>
            <p:nvPr/>
          </p:nvSpPr>
          <p:spPr bwMode="auto">
            <a:xfrm>
              <a:off x="1008" y="2112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Comic Sans MS" pitchFamily="66" charset="0"/>
                </a:rPr>
                <a:t>-S</a:t>
              </a:r>
              <a:r>
                <a:rPr lang="en-US" b="1" baseline="-25000">
                  <a:solidFill>
                    <a:srgbClr val="0000FF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72182" name="Text Box 54"/>
            <p:cNvSpPr txBox="1">
              <a:spLocks noChangeArrowheads="1"/>
            </p:cNvSpPr>
            <p:nvPr/>
          </p:nvSpPr>
          <p:spPr bwMode="auto">
            <a:xfrm>
              <a:off x="1008" y="1728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FF00"/>
                  </a:solidFill>
                  <a:latin typeface="Comic Sans MS" pitchFamily="66" charset="0"/>
                </a:rPr>
                <a:t>tension</a:t>
              </a:r>
              <a:endParaRPr lang="en-US" sz="1400" b="1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sp>
        <p:nvSpPr>
          <p:cNvPr id="1072185" name="Text Box 57"/>
          <p:cNvSpPr txBox="1">
            <a:spLocks noChangeArrowheads="1"/>
          </p:cNvSpPr>
          <p:nvPr/>
        </p:nvSpPr>
        <p:spPr bwMode="auto">
          <a:xfrm>
            <a:off x="2971800" y="4648200"/>
            <a:ext cx="838200" cy="55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Mona Lisa  Europa     Zion NP</a:t>
            </a:r>
          </a:p>
        </p:txBody>
      </p:sp>
      <p:grpSp>
        <p:nvGrpSpPr>
          <p:cNvPr id="1072189" name="Group 61"/>
          <p:cNvGrpSpPr>
            <a:grpSpLocks/>
          </p:cNvGrpSpPr>
          <p:nvPr/>
        </p:nvGrpSpPr>
        <p:grpSpPr bwMode="auto">
          <a:xfrm>
            <a:off x="5029200" y="1295400"/>
            <a:ext cx="2541588" cy="5334000"/>
            <a:chOff x="3408" y="816"/>
            <a:chExt cx="1601" cy="3360"/>
          </a:xfrm>
        </p:grpSpPr>
        <p:pic>
          <p:nvPicPr>
            <p:cNvPr id="1072165" name="Picture 37" descr="Stress Concentration(3)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8" y="816"/>
              <a:ext cx="1601" cy="3360"/>
            </a:xfrm>
            <a:prstGeom prst="rect">
              <a:avLst/>
            </a:prstGeom>
            <a:noFill/>
          </p:spPr>
        </p:pic>
        <p:sp>
          <p:nvSpPr>
            <p:cNvPr id="1072188" name="Text Box 60"/>
            <p:cNvSpPr txBox="1">
              <a:spLocks noChangeArrowheads="1"/>
            </p:cNvSpPr>
            <p:nvPr/>
          </p:nvSpPr>
          <p:spPr bwMode="auto">
            <a:xfrm>
              <a:off x="4368" y="2928"/>
              <a:ext cx="528" cy="16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>
                  <a:solidFill>
                    <a:schemeClr val="bg1"/>
                  </a:solidFill>
                  <a:latin typeface="Comic Sans MS" pitchFamily="66" charset="0"/>
                </a:rPr>
                <a:t>Marcellus</a:t>
              </a:r>
            </a:p>
          </p:txBody>
        </p:sp>
      </p:grpSp>
      <p:grpSp>
        <p:nvGrpSpPr>
          <p:cNvPr id="1072187" name="Group 59"/>
          <p:cNvGrpSpPr>
            <a:grpSpLocks/>
          </p:cNvGrpSpPr>
          <p:nvPr/>
        </p:nvGrpSpPr>
        <p:grpSpPr bwMode="auto">
          <a:xfrm>
            <a:off x="5029200" y="2743200"/>
            <a:ext cx="1944688" cy="1177925"/>
            <a:chOff x="3408" y="1776"/>
            <a:chExt cx="1225" cy="742"/>
          </a:xfrm>
        </p:grpSpPr>
        <p:sp>
          <p:nvSpPr>
            <p:cNvPr id="1072167" name="Line 39"/>
            <p:cNvSpPr>
              <a:spLocks noChangeShapeType="1"/>
            </p:cNvSpPr>
            <p:nvPr/>
          </p:nvSpPr>
          <p:spPr bwMode="auto">
            <a:xfrm rot="771121" flipH="1">
              <a:off x="3713" y="2444"/>
              <a:ext cx="328" cy="7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2168" name="Line 40"/>
            <p:cNvSpPr>
              <a:spLocks noChangeShapeType="1"/>
            </p:cNvSpPr>
            <p:nvPr/>
          </p:nvSpPr>
          <p:spPr bwMode="auto">
            <a:xfrm rot="771121" flipV="1">
              <a:off x="4318" y="2427"/>
              <a:ext cx="315" cy="7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2169" name="Text Box 41"/>
            <p:cNvSpPr txBox="1">
              <a:spLocks noChangeArrowheads="1"/>
            </p:cNvSpPr>
            <p:nvPr/>
          </p:nvSpPr>
          <p:spPr bwMode="auto">
            <a:xfrm>
              <a:off x="3504" y="2064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Comic Sans MS" pitchFamily="66" charset="0"/>
                </a:rPr>
                <a:t>S</a:t>
              </a:r>
              <a:r>
                <a:rPr lang="en-US" b="1" baseline="-25000">
                  <a:solidFill>
                    <a:srgbClr val="0000FF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072186" name="Text Box 58"/>
            <p:cNvSpPr txBox="1">
              <a:spLocks noChangeArrowheads="1"/>
            </p:cNvSpPr>
            <p:nvPr/>
          </p:nvSpPr>
          <p:spPr bwMode="auto">
            <a:xfrm>
              <a:off x="3408" y="1776"/>
              <a:ext cx="76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FF00"/>
                  </a:solidFill>
                  <a:latin typeface="Comic Sans MS" pitchFamily="66" charset="0"/>
                </a:rPr>
                <a:t>compression</a:t>
              </a:r>
            </a:p>
          </p:txBody>
        </p:sp>
      </p:grpSp>
      <p:grpSp>
        <p:nvGrpSpPr>
          <p:cNvPr id="1072197" name="Group 69"/>
          <p:cNvGrpSpPr>
            <a:grpSpLocks/>
          </p:cNvGrpSpPr>
          <p:nvPr/>
        </p:nvGrpSpPr>
        <p:grpSpPr bwMode="auto">
          <a:xfrm>
            <a:off x="0" y="5670550"/>
            <a:ext cx="9144000" cy="1187450"/>
            <a:chOff x="0" y="3572"/>
            <a:chExt cx="5760" cy="748"/>
          </a:xfrm>
        </p:grpSpPr>
        <p:sp>
          <p:nvSpPr>
            <p:cNvPr id="1072195" name="Text Box 67"/>
            <p:cNvSpPr txBox="1">
              <a:spLocks noChangeArrowheads="1"/>
            </p:cNvSpPr>
            <p:nvPr/>
          </p:nvSpPr>
          <p:spPr bwMode="auto">
            <a:xfrm>
              <a:off x="0" y="3744"/>
              <a:ext cx="86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charset="0"/>
                </a:rPr>
                <a:t>Tensile Joint</a:t>
              </a:r>
            </a:p>
          </p:txBody>
        </p:sp>
        <p:sp>
          <p:nvSpPr>
            <p:cNvPr id="1072196" name="Text Box 68"/>
            <p:cNvSpPr txBox="1">
              <a:spLocks noChangeArrowheads="1"/>
            </p:cNvSpPr>
            <p:nvPr/>
          </p:nvSpPr>
          <p:spPr bwMode="auto">
            <a:xfrm>
              <a:off x="4752" y="3572"/>
              <a:ext cx="100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Arial" charset="0"/>
                </a:rPr>
                <a:t>Natural Hydraulic Fracture</a:t>
              </a:r>
            </a:p>
          </p:txBody>
        </p:sp>
      </p:grpSp>
      <p:grpSp>
        <p:nvGrpSpPr>
          <p:cNvPr id="1072200" name="Group 72"/>
          <p:cNvGrpSpPr>
            <a:grpSpLocks/>
          </p:cNvGrpSpPr>
          <p:nvPr/>
        </p:nvGrpSpPr>
        <p:grpSpPr bwMode="auto">
          <a:xfrm>
            <a:off x="6400800" y="2438400"/>
            <a:ext cx="2362200" cy="990600"/>
            <a:chOff x="4032" y="1536"/>
            <a:chExt cx="1488" cy="624"/>
          </a:xfrm>
        </p:grpSpPr>
        <p:sp>
          <p:nvSpPr>
            <p:cNvPr id="1072198" name="Text Box 70"/>
            <p:cNvSpPr txBox="1">
              <a:spLocks noChangeArrowheads="1"/>
            </p:cNvSpPr>
            <p:nvPr/>
          </p:nvSpPr>
          <p:spPr bwMode="auto">
            <a:xfrm>
              <a:off x="4848" y="1536"/>
              <a:ext cx="67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latin typeface="Comic Sans MS" pitchFamily="66" charset="0"/>
                </a:rPr>
                <a:t>Crack being forced open by water</a:t>
              </a:r>
            </a:p>
          </p:txBody>
        </p:sp>
        <p:sp>
          <p:nvSpPr>
            <p:cNvPr id="1072199" name="Line 71"/>
            <p:cNvSpPr>
              <a:spLocks noChangeShapeType="1"/>
            </p:cNvSpPr>
            <p:nvPr/>
          </p:nvSpPr>
          <p:spPr bwMode="auto">
            <a:xfrm flipH="1">
              <a:off x="4032" y="1824"/>
              <a:ext cx="816" cy="336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1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8916" name="Picture 4" descr="100_12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78917" name="Text Box 5"/>
          <p:cNvSpPr txBox="1">
            <a:spLocks noChangeArrowheads="1"/>
          </p:cNvSpPr>
          <p:nvPr/>
        </p:nvSpPr>
        <p:spPr bwMode="auto">
          <a:xfrm>
            <a:off x="3017838" y="60325"/>
            <a:ext cx="58674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EXPLORER</a:t>
            </a:r>
          </a:p>
        </p:txBody>
      </p:sp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7026275" y="28575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March 2008</a:t>
            </a:r>
          </a:p>
        </p:txBody>
      </p:sp>
      <p:sp>
        <p:nvSpPr>
          <p:cNvPr id="678919" name="Text Box 7"/>
          <p:cNvSpPr txBox="1">
            <a:spLocks noChangeArrowheads="1"/>
          </p:cNvSpPr>
          <p:nvPr/>
        </p:nvSpPr>
        <p:spPr bwMode="auto">
          <a:xfrm>
            <a:off x="3124200" y="0"/>
            <a:ext cx="1828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AAPG</a:t>
            </a:r>
          </a:p>
        </p:txBody>
      </p:sp>
      <p:sp>
        <p:nvSpPr>
          <p:cNvPr id="678920" name="Text Box 8"/>
          <p:cNvSpPr txBox="1">
            <a:spLocks noChangeArrowheads="1"/>
          </p:cNvSpPr>
          <p:nvPr/>
        </p:nvSpPr>
        <p:spPr bwMode="auto">
          <a:xfrm>
            <a:off x="3886200" y="4267200"/>
            <a:ext cx="518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</a:rPr>
              <a:t>Appalachian Spring</a:t>
            </a:r>
          </a:p>
        </p:txBody>
      </p:sp>
      <p:sp>
        <p:nvSpPr>
          <p:cNvPr id="678921" name="Text Box 9"/>
          <p:cNvSpPr txBox="1">
            <a:spLocks noChangeArrowheads="1"/>
          </p:cNvSpPr>
          <p:nvPr/>
        </p:nvSpPr>
        <p:spPr bwMode="auto">
          <a:xfrm>
            <a:off x="5334000" y="5257800"/>
            <a:ext cx="3581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 new shale play emerges in the East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52400" y="2819400"/>
            <a:ext cx="2209800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Marcellus:  Joints =  $$$</a:t>
            </a:r>
          </a:p>
        </p:txBody>
      </p:sp>
      <p:grpSp>
        <p:nvGrpSpPr>
          <p:cNvPr id="678933" name="Group 21"/>
          <p:cNvGrpSpPr>
            <a:grpSpLocks/>
          </p:cNvGrpSpPr>
          <p:nvPr/>
        </p:nvGrpSpPr>
        <p:grpSpPr bwMode="auto">
          <a:xfrm>
            <a:off x="1554163" y="2819400"/>
            <a:ext cx="6218237" cy="930275"/>
            <a:chOff x="979" y="1776"/>
            <a:chExt cx="3917" cy="586"/>
          </a:xfrm>
        </p:grpSpPr>
        <p:sp>
          <p:nvSpPr>
            <p:cNvPr id="678927" name="Oval 15"/>
            <p:cNvSpPr>
              <a:spLocks noChangeArrowheads="1"/>
            </p:cNvSpPr>
            <p:nvPr/>
          </p:nvSpPr>
          <p:spPr bwMode="auto">
            <a:xfrm>
              <a:off x="979" y="1978"/>
              <a:ext cx="480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8928" name="Line 16"/>
            <p:cNvSpPr>
              <a:spLocks noChangeShapeType="1"/>
            </p:cNvSpPr>
            <p:nvPr/>
          </p:nvSpPr>
          <p:spPr bwMode="auto">
            <a:xfrm flipV="1">
              <a:off x="1488" y="1872"/>
              <a:ext cx="288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929" name="Line 17"/>
            <p:cNvSpPr>
              <a:spLocks noChangeShapeType="1"/>
            </p:cNvSpPr>
            <p:nvPr/>
          </p:nvSpPr>
          <p:spPr bwMode="auto">
            <a:xfrm flipV="1">
              <a:off x="1488" y="1776"/>
              <a:ext cx="864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930" name="Line 18"/>
            <p:cNvSpPr>
              <a:spLocks noChangeShapeType="1"/>
            </p:cNvSpPr>
            <p:nvPr/>
          </p:nvSpPr>
          <p:spPr bwMode="auto">
            <a:xfrm flipV="1">
              <a:off x="1488" y="1824"/>
              <a:ext cx="1248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931" name="Line 19"/>
            <p:cNvSpPr>
              <a:spLocks noChangeShapeType="1"/>
            </p:cNvSpPr>
            <p:nvPr/>
          </p:nvSpPr>
          <p:spPr bwMode="auto">
            <a:xfrm flipV="1">
              <a:off x="1488" y="1776"/>
              <a:ext cx="2016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8932" name="Line 20"/>
            <p:cNvSpPr>
              <a:spLocks noChangeShapeType="1"/>
            </p:cNvSpPr>
            <p:nvPr/>
          </p:nvSpPr>
          <p:spPr bwMode="auto">
            <a:xfrm flipV="1">
              <a:off x="1488" y="1824"/>
              <a:ext cx="3408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22982</TotalTime>
  <Words>670</Words>
  <Application>Microsoft Office PowerPoint</Application>
  <PresentationFormat>On-screen Show (4:3)</PresentationFormat>
  <Paragraphs>160</Paragraphs>
  <Slides>24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Default Design</vt:lpstr>
      <vt:lpstr>Image</vt:lpstr>
      <vt:lpstr>Slide 1</vt:lpstr>
      <vt:lpstr>An Industrial Affiliates Group</vt:lpstr>
      <vt:lpstr>Slide 3</vt:lpstr>
      <vt:lpstr>Slide 4</vt:lpstr>
      <vt:lpstr>Slide 5</vt:lpstr>
      <vt:lpstr>Slide 6</vt:lpstr>
      <vt:lpstr>Terminology</vt:lpstr>
      <vt:lpstr>Slide 8</vt:lpstr>
      <vt:lpstr>Slide 9</vt:lpstr>
      <vt:lpstr>Contact Area</vt:lpstr>
      <vt:lpstr>Contact Area</vt:lpstr>
      <vt:lpstr>Contact Area</vt:lpstr>
      <vt:lpstr>Contact Area</vt:lpstr>
      <vt:lpstr>Contact Area</vt:lpstr>
      <vt:lpstr>Contact Area</vt:lpstr>
      <vt:lpstr>Slide 16</vt:lpstr>
      <vt:lpstr>Christie Rogers</vt:lpstr>
      <vt:lpstr>Richard Plumb</vt:lpstr>
      <vt:lpstr>Maximum horizontal rock stress (SH) in Marcellus</vt:lpstr>
      <vt:lpstr>Maximum horizontal rock stress (SH) in Marcellus</vt:lpstr>
      <vt:lpstr>Slide 21</vt:lpstr>
      <vt:lpstr>Slide 22</vt:lpstr>
      <vt:lpstr>Staci Loewy</vt:lpstr>
      <vt:lpstr>Spacing at Taughannock</vt:lpstr>
    </vt:vector>
  </TitlesOfParts>
  <Company> Fracture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Engelder</dc:creator>
  <cp:lastModifiedBy>engelder</cp:lastModifiedBy>
  <cp:revision>286</cp:revision>
  <dcterms:created xsi:type="dcterms:W3CDTF">2007-08-21T02:31:26Z</dcterms:created>
  <dcterms:modified xsi:type="dcterms:W3CDTF">2009-12-11T18:18:03Z</dcterms:modified>
</cp:coreProperties>
</file>